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  <p:sldMasterId id="2147483665" r:id="rId2"/>
  </p:sldMasterIdLst>
  <p:notesMasterIdLst>
    <p:notesMasterId r:id="rId3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embeddedFontLst>
    <p:embeddedFont>
      <p:font typeface="Cousine" panose="020B0604020202020204" charset="0"/>
      <p:bold r:id="rId34"/>
      <p:boldItalic r:id="rId35"/>
    </p:embeddedFont>
    <p:embeddedFont>
      <p:font typeface="DM Sans" pitchFamily="2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evin Bullard" initials="" lastIdx="3" clrIdx="0"/>
  <p:cmAuthor id="1" name="Kyung Huh" initials="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19D180C-FF05-4B9E-98AB-8562431ACA78}">
  <a:tblStyle styleId="{519D180C-FF05-4B9E-98AB-8562431ACA7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6.fntdata"/><Relationship Id="rId21" Type="http://schemas.openxmlformats.org/officeDocument/2006/relationships/slide" Target="slides/slide19.xml"/><Relationship Id="rId34" Type="http://schemas.openxmlformats.org/officeDocument/2006/relationships/font" Target="fonts/font1.fntdata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4.fntdata"/><Relationship Id="rId40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3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2.fntdata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10-25T14:53:45.189" idx="1">
    <p:pos x="6000" y="0"/>
    <p:text>@kevin.bullard@kresa.org @ddailey@gomaisa.org - I've added an image here that replaces the previous one.  We kept to a similar color family as the iconography for the midatahub logo and the management portal.  please take a look and provide feedback.</p:text>
  </p:cm>
  <p:cm authorId="0" dt="2022-10-25T17:40:11.623" idx="1">
    <p:pos x="6000" y="0"/>
    <p:text>DLP recreate visual using a possible hub and spoke visual or possibly donut shaped visual.</p:text>
  </p:cm>
  <p:cm authorId="0" dt="2022-10-25T17:40:11.623" idx="2">
    <p:pos x="6000" y="0"/>
    <p:text>@kyung@doublelinepartners.com @ddailey@gomaisa.org -  I like the idea Kyung. interlocking gears spinning on the outside are essential for the DDD to function. I might revise my image on slide 6 to reflect the color sequence as well.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2-10-19T19:42:18.100" idx="3">
    <p:pos x="6000" y="0"/>
    <p:text>kevin - stub out sample slides including screenshots on current product catalog, process, possibly construction of them behind scenes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42fa02a436_2_1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g142fa02a436_2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000b2dc05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000b2dc05d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000b2dc05d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000b2dc05d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000b2dc05d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000b2dc05d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16d66666e3e_6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16d66666e3e_6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6af9b1debc_1_9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g16af9b1debc_1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7079711042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7079711042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17079711042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17079711042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6d66666e3e_6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6d66666e3e_6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834c5842b8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834c5842b8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834c5842b8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1834c5842b8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42fa02a436_2_2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5" name="Google Shape;75;g142fa02a436_2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1834c5842b8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1834c5842b8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6af9b1debc_1_9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g16af9b1debc_1_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6d66666e3e_6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6d66666e3e_6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6d66666e3e_6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3" name="Google Shape;203;g16d66666e3e_6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8847f4f1ef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g18847f4f1e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16af9b1debc_1_10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g16af9b1debc_1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16af9b1debc_1_10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g16af9b1debc_1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17079af305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17079af305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142fa02a436_2_37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g142fa02a436_2_3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142fa02a436_2_38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g142fa02a436_2_3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42fa02a436_2_3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does audience consider to be Data Governance? What is MiDataHub interpretation</a:t>
            </a:r>
            <a:endParaRPr/>
          </a:p>
        </p:txBody>
      </p:sp>
      <p:sp>
        <p:nvSpPr>
          <p:cNvPr id="85" name="Google Shape;85;g142fa02a436_2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42fa02a436_2_39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4" name="Google Shape;244;g142fa02a436_2_3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42fa02a436_2_4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g142fa02a436_2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6af9b1debc_1_7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16af9b1debc_1_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6af9b1debc_1_5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g16af9b1debc_1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6af9b1debc_1_6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g16af9b1debc_1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6af9b1debc_1_6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g16af9b1debc_1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6af9b1debc_1_8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g16af9b1debc_1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>
            <a:spLocks noGrp="1"/>
          </p:cNvSpPr>
          <p:nvPr>
            <p:ph type="sldNum" idx="12"/>
          </p:nvPr>
        </p:nvSpPr>
        <p:spPr>
          <a:xfrm>
            <a:off x="4491323" y="4905375"/>
            <a:ext cx="156591" cy="18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+ Copy">
  <p:cSld name="Background + Cop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>
            <a:spLocks noGrp="1"/>
          </p:cNvSpPr>
          <p:nvPr>
            <p:ph type="sldNum" idx="12"/>
          </p:nvPr>
        </p:nvSpPr>
        <p:spPr>
          <a:xfrm>
            <a:off x="4491323" y="4905375"/>
            <a:ext cx="156591" cy="18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 txBox="1">
            <a:spLocks noGrp="1"/>
          </p:cNvSpPr>
          <p:nvPr>
            <p:ph type="sldNum" idx="12"/>
          </p:nvPr>
        </p:nvSpPr>
        <p:spPr>
          <a:xfrm>
            <a:off x="4491323" y="4905375"/>
            <a:ext cx="156591" cy="18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imary Content">
  <p:cSld name="Primary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7"/>
          <p:cNvCxnSpPr/>
          <p:nvPr/>
        </p:nvCxnSpPr>
        <p:spPr>
          <a:xfrm rot="10800000" flipH="1">
            <a:off x="258529" y="235955"/>
            <a:ext cx="0" cy="674355"/>
          </a:xfrm>
          <a:prstGeom prst="straightConnector1">
            <a:avLst/>
          </a:prstGeom>
          <a:noFill/>
          <a:ln w="63500" cap="flat" cmpd="sng">
            <a:solidFill>
              <a:srgbClr val="1A2A8D"/>
            </a:solidFill>
            <a:prstDash val="solid"/>
            <a:miter lim="400000"/>
            <a:headEnd type="none" w="sm" len="sm"/>
            <a:tailEnd type="none" w="sm" len="sm"/>
          </a:ln>
        </p:spPr>
      </p:cxnSp>
      <p:sp>
        <p:nvSpPr>
          <p:cNvPr id="62" name="Google Shape;62;p17"/>
          <p:cNvSpPr/>
          <p:nvPr/>
        </p:nvSpPr>
        <p:spPr>
          <a:xfrm>
            <a:off x="-38689" y="4693231"/>
            <a:ext cx="9221379" cy="448711"/>
          </a:xfrm>
          <a:prstGeom prst="rect">
            <a:avLst/>
          </a:prstGeom>
          <a:gradFill>
            <a:gsLst>
              <a:gs pos="0">
                <a:srgbClr val="152170"/>
              </a:gs>
              <a:gs pos="100000">
                <a:srgbClr val="1A2A8D"/>
              </a:gs>
            </a:gsLst>
            <a:lin ang="5400000" scaled="0"/>
          </a:gra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2782"/>
              </a:buClr>
              <a:buSzPts val="1200"/>
              <a:buFont typeface="DM Sans"/>
              <a:buNone/>
            </a:pPr>
            <a:endParaRPr sz="1200" b="0" i="1" u="none" strike="noStrike" cap="none">
              <a:solidFill>
                <a:srgbClr val="192782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pic>
        <p:nvPicPr>
          <p:cNvPr id="63" name="Google Shape;63;p17" descr="Image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998765" y="4766025"/>
            <a:ext cx="1050904" cy="303123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7"/>
          <p:cNvSpPr txBox="1">
            <a:spLocks noGrp="1"/>
          </p:cNvSpPr>
          <p:nvPr>
            <p:ph type="sldNum" idx="12"/>
          </p:nvPr>
        </p:nvSpPr>
        <p:spPr>
          <a:xfrm>
            <a:off x="4491323" y="4905375"/>
            <a:ext cx="156591" cy="18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radient">
  <p:cSld name="Gradient">
    <p:bg>
      <p:bgPr>
        <a:gradFill>
          <a:gsLst>
            <a:gs pos="0">
              <a:srgbClr val="152170"/>
            </a:gs>
            <a:gs pos="100000">
              <a:srgbClr val="1A2A8D"/>
            </a:gs>
          </a:gsLst>
          <a:lin ang="4367154" scaled="0"/>
        </a:gra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>
            <a:spLocks noGrp="1"/>
          </p:cNvSpPr>
          <p:nvPr>
            <p:ph type="sldNum" idx="12"/>
          </p:nvPr>
        </p:nvSpPr>
        <p:spPr>
          <a:xfrm>
            <a:off x="4491323" y="4905375"/>
            <a:ext cx="156591" cy="18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spAutoFit/>
          </a:bodyPr>
          <a:lstStyle>
            <a:lvl1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1pPr>
            <a:lvl2pPr marL="0" lvl="1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2pPr>
            <a:lvl3pPr marL="0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3pPr>
            <a:lvl4pPr marL="0" lvl="3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4pPr>
            <a:lvl5pPr marL="0" lvl="4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5pPr>
            <a:lvl6pPr marL="0" lvl="5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6pPr>
            <a:lvl7pPr marL="0" lvl="6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7pPr>
            <a:lvl8pPr marL="0" lvl="7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8pPr>
            <a:lvl9pPr marL="0" lvl="8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33413" y="133350"/>
            <a:ext cx="7877175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  <a:defRPr sz="2300" b="1" i="0" u="none" strike="noStrike" cap="none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  <a:defRPr sz="2300" b="1" i="0" u="none" strike="noStrike" cap="none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  <a:defRPr sz="2300" b="1" i="0" u="none" strike="noStrike" cap="none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  <a:defRPr sz="2300" b="1" i="0" u="none" strike="noStrike" cap="none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  <a:defRPr sz="2300" b="1" i="0" u="none" strike="noStrike" cap="none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  <a:defRPr sz="2300" b="1" i="0" u="none" strike="noStrike" cap="none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  <a:defRPr sz="2300" b="1" i="0" u="none" strike="noStrike" cap="none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  <a:defRPr sz="2300" b="1" i="0" u="none" strike="noStrike" cap="none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  <a:defRPr sz="2300" b="1" i="0" u="none" strike="noStrike" cap="none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33413" y="1181100"/>
            <a:ext cx="7877175" cy="3486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normAutofit/>
          </a:bodyPr>
          <a:lstStyle>
            <a:lvl1pPr marL="457200" marR="0" lvl="0" indent="-3746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DM Sans"/>
              <a:buChar char="•"/>
              <a:defRPr sz="18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914400" marR="0" lvl="1" indent="-3746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DM Sans"/>
              <a:buChar char="•"/>
              <a:defRPr sz="18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marR="0" lvl="2" indent="-3746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DM Sans"/>
              <a:buChar char="•"/>
              <a:defRPr sz="18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marR="0" lvl="3" indent="-3746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DM Sans"/>
              <a:buChar char="•"/>
              <a:defRPr sz="18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marR="0" lvl="4" indent="-3746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DM Sans"/>
              <a:buChar char="•"/>
              <a:defRPr sz="18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marR="0" lvl="5" indent="-3746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DM Sans"/>
              <a:buChar char="•"/>
              <a:defRPr sz="18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marR="0" lvl="6" indent="-3746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DM Sans"/>
              <a:buChar char="•"/>
              <a:defRPr sz="18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marR="0" lvl="7" indent="-3746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DM Sans"/>
              <a:buChar char="•"/>
              <a:defRPr sz="18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marR="0" lvl="8" indent="-374650" algn="l" rtl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DM Sans"/>
              <a:buChar char="•"/>
              <a:defRPr sz="18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sldNum" idx="12"/>
          </p:nvPr>
        </p:nvSpPr>
        <p:spPr>
          <a:xfrm>
            <a:off x="4491323" y="4905375"/>
            <a:ext cx="156591" cy="185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sp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DM Sans"/>
              <a:buNone/>
              <a:defRPr sz="900" b="0" i="0" u="none" strike="noStrike" cap="none">
                <a:solidFill>
                  <a:srgbClr val="000000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5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Relationship Id="rId4" Type="http://schemas.openxmlformats.org/officeDocument/2006/relationships/hyperlink" Target="mailto:ddailey@gomaisa.org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comments" Target="../comments/commen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9" descr="Ed-Fi Summit 2022 - Logo-Full Color White with Year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72252" y="1371942"/>
            <a:ext cx="5399495" cy="2399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9" descr="ed-fi-branding-logo-all-white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6884" y="141744"/>
            <a:ext cx="1248126" cy="6240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0525" y="0"/>
            <a:ext cx="924144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4050" y="0"/>
            <a:ext cx="921652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Google Shape;14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7825" y="-57425"/>
            <a:ext cx="9243375" cy="520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" name="Google Shape;15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40200"/>
            <a:ext cx="9144001" cy="33293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2"/>
          <p:cNvSpPr txBox="1"/>
          <p:nvPr/>
        </p:nvSpPr>
        <p:spPr>
          <a:xfrm>
            <a:off x="331450" y="169525"/>
            <a:ext cx="8875200" cy="8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What Are The Tools MiDataHub Is Working On?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Product Profile Definition Collection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graphicFrame>
        <p:nvGraphicFramePr>
          <p:cNvPr id="159" name="Google Shape;159;p32"/>
          <p:cNvGraphicFramePr/>
          <p:nvPr/>
        </p:nvGraphicFramePr>
        <p:xfrm>
          <a:off x="331450" y="1381300"/>
          <a:ext cx="8221400" cy="3078360"/>
        </p:xfrm>
        <a:graphic>
          <a:graphicData uri="http://schemas.openxmlformats.org/drawingml/2006/table">
            <a:tbl>
              <a:tblPr>
                <a:noFill/>
                <a:tableStyleId>{519D180C-FF05-4B9E-98AB-8562431ACA78}</a:tableStyleId>
              </a:tblPr>
              <a:tblGrid>
                <a:gridCol w="411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Feature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Function/Purpose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Ability for vendor to identify which elements are read from or written to by their integrations/system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This allows for:</a:t>
                      </a:r>
                      <a:endParaRPr/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Production of a Profile that limits vendors to reading/writing only those elements</a:t>
                      </a:r>
                      <a:endParaRPr/>
                    </a:p>
                    <a:p>
                      <a:pPr marL="457200" lvl="0" indent="-3175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SzPts val="1400"/>
                        <a:buChar char="●"/>
                      </a:pPr>
                      <a:r>
                        <a:rPr lang="en"/>
                        <a:t>Serves as a source to the Dynamic Data Dictionary “Use” section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Sources element information from the Dynamic Data Dictionary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Provides for consistency across the ecosystem and for use of rules defined for each element in data quality checks for the vendor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Provide for establishment of multiple “profiles” for an integration/system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Transparency and protection of sensitive data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7875" y="646547"/>
            <a:ext cx="4928250" cy="315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" name="Google Shape;16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04550" y="241725"/>
            <a:ext cx="5840026" cy="435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25754"/>
            <a:ext cx="9144000" cy="44622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5925"/>
            <a:ext cx="9144001" cy="484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184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80888"/>
            <a:ext cx="9144001" cy="458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20" descr="Ed-Fi Summit 2022 - Logo-Whit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65254" y="4451678"/>
            <a:ext cx="1738383" cy="65228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20"/>
          <p:cNvSpPr txBox="1"/>
          <p:nvPr/>
        </p:nvSpPr>
        <p:spPr>
          <a:xfrm>
            <a:off x="949775" y="1344600"/>
            <a:ext cx="66732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B3EB"/>
              </a:buClr>
              <a:buSzPts val="3800"/>
              <a:buFont typeface="DM Sans"/>
              <a:buNone/>
            </a:pPr>
            <a:r>
              <a:rPr lang="en" sz="3800" b="1">
                <a:solidFill>
                  <a:srgbClr val="0FB3EB"/>
                </a:solidFill>
                <a:latin typeface="DM Sans"/>
                <a:ea typeface="DM Sans"/>
                <a:cs typeface="DM Sans"/>
                <a:sym typeface="DM Sans"/>
              </a:rPr>
              <a:t>Tools for Data Governance</a:t>
            </a:r>
            <a:endParaRPr sz="500"/>
          </a:p>
        </p:txBody>
      </p:sp>
      <p:sp>
        <p:nvSpPr>
          <p:cNvPr id="79" name="Google Shape;79;p20"/>
          <p:cNvSpPr txBox="1"/>
          <p:nvPr/>
        </p:nvSpPr>
        <p:spPr>
          <a:xfrm>
            <a:off x="1742875" y="2269275"/>
            <a:ext cx="6636300" cy="118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marR="0" lvl="0" indent="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Cousine"/>
              <a:buNone/>
            </a:pPr>
            <a:r>
              <a:rPr lang="en" sz="1700" b="1">
                <a:solidFill>
                  <a:srgbClr val="FFFFFF"/>
                </a:solidFill>
                <a:latin typeface="Cousine"/>
                <a:ea typeface="Cousine"/>
                <a:cs typeface="Cousine"/>
                <a:sym typeface="Cousine"/>
              </a:rPr>
              <a:t>Kevin Bullard &amp; Don Dailey - Michigan Data Hub</a:t>
            </a:r>
            <a:endParaRPr sz="500"/>
          </a:p>
          <a:p>
            <a:pPr marL="0" marR="0" lvl="0" indent="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Cousine"/>
              <a:buNone/>
            </a:pPr>
            <a:r>
              <a:rPr lang="en" sz="1700" b="1">
                <a:solidFill>
                  <a:srgbClr val="FFFFFF"/>
                </a:solidFill>
                <a:latin typeface="Cousine"/>
                <a:ea typeface="Cousine"/>
                <a:cs typeface="Cousine"/>
                <a:sym typeface="Cousine"/>
              </a:rPr>
              <a:t>Kyung Huh - Double Line Partners</a:t>
            </a:r>
            <a:endParaRPr sz="500"/>
          </a:p>
          <a:p>
            <a:pPr marL="0" marR="0" lvl="0" indent="0" algn="l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Cousine"/>
              <a:buNone/>
            </a:pPr>
            <a:r>
              <a:rPr lang="en" sz="1700" b="1" i="0" u="none" strike="noStrike" cap="none">
                <a:solidFill>
                  <a:srgbClr val="FFFFFF"/>
                </a:solidFill>
                <a:latin typeface="Cousine"/>
                <a:ea typeface="Cousine"/>
                <a:cs typeface="Cousine"/>
                <a:sym typeface="Cousine"/>
              </a:rPr>
              <a:t>   @</a:t>
            </a:r>
            <a:r>
              <a:rPr lang="en" sz="1700" b="1">
                <a:solidFill>
                  <a:srgbClr val="FFFFFF"/>
                </a:solidFill>
                <a:latin typeface="Cousine"/>
                <a:ea typeface="Cousine"/>
                <a:cs typeface="Cousine"/>
                <a:sym typeface="Cousine"/>
              </a:rPr>
              <a:t>midatahub</a:t>
            </a:r>
            <a:endParaRPr sz="500"/>
          </a:p>
        </p:txBody>
      </p:sp>
      <p:cxnSp>
        <p:nvCxnSpPr>
          <p:cNvPr id="80" name="Google Shape;80;p20"/>
          <p:cNvCxnSpPr/>
          <p:nvPr/>
        </p:nvCxnSpPr>
        <p:spPr>
          <a:xfrm rot="10800000" flipH="1">
            <a:off x="1544012" y="2194451"/>
            <a:ext cx="0" cy="1343138"/>
          </a:xfrm>
          <a:prstGeom prst="straightConnector1">
            <a:avLst/>
          </a:prstGeom>
          <a:noFill/>
          <a:ln w="635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pic>
        <p:nvPicPr>
          <p:cNvPr id="81" name="Google Shape;81;p20" descr="Imag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742870" y="3157064"/>
            <a:ext cx="302016" cy="302017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32650" y="226449"/>
            <a:ext cx="3507441" cy="1118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9"/>
          <p:cNvSpPr txBox="1"/>
          <p:nvPr/>
        </p:nvSpPr>
        <p:spPr>
          <a:xfrm>
            <a:off x="319175" y="243200"/>
            <a:ext cx="8875200" cy="8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What Are The Tools MiDataHub Is Working On?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Dynamic Product Catalog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graphicFrame>
        <p:nvGraphicFramePr>
          <p:cNvPr id="195" name="Google Shape;195;p39"/>
          <p:cNvGraphicFramePr/>
          <p:nvPr/>
        </p:nvGraphicFramePr>
        <p:xfrm>
          <a:off x="331450" y="1381300"/>
          <a:ext cx="8221400" cy="3047850"/>
        </p:xfrm>
        <a:graphic>
          <a:graphicData uri="http://schemas.openxmlformats.org/drawingml/2006/table">
            <a:tbl>
              <a:tblPr>
                <a:noFill/>
                <a:tableStyleId>{519D180C-FF05-4B9E-98AB-8562431ACA78}</a:tableStyleId>
              </a:tblPr>
              <a:tblGrid>
                <a:gridCol w="411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Feature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Function/Purpose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Collect product details such as description, logos, contacts, documentation, etc.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Allows the vendor to provide and maintain this information, reducing the burden on data hub staff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Provides a public view of information that can be searched by anyone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Similar to current website, can hide things not intended for the general public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Provide for an authenticated view available to districts who have created the integration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Provides the ability to make proprietary documentation available to appropriate users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Sources profile information from the Product Profile Data Collection tool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Provides for consistency across the ecosystem and for use of rules defined for each element to ensure data integrity and readiness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3" cy="43329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41"/>
          <p:cNvPicPr preferRelativeResize="0"/>
          <p:nvPr/>
        </p:nvPicPr>
        <p:blipFill rotWithShape="1">
          <a:blip r:embed="rId3">
            <a:alphaModFix/>
          </a:blip>
          <a:srcRect t="1748"/>
          <a:stretch/>
        </p:blipFill>
        <p:spPr>
          <a:xfrm>
            <a:off x="152400" y="228300"/>
            <a:ext cx="8839199" cy="4266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2"/>
          <p:cNvSpPr txBox="1"/>
          <p:nvPr/>
        </p:nvSpPr>
        <p:spPr>
          <a:xfrm>
            <a:off x="319175" y="243200"/>
            <a:ext cx="8875200" cy="8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What Are The Tools MiDataHub Is Working On?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Dynamic Product Catalog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graphicFrame>
        <p:nvGraphicFramePr>
          <p:cNvPr id="211" name="Google Shape;211;p42"/>
          <p:cNvGraphicFramePr/>
          <p:nvPr/>
        </p:nvGraphicFramePr>
        <p:xfrm>
          <a:off x="331450" y="1381300"/>
          <a:ext cx="8221400" cy="3047850"/>
        </p:xfrm>
        <a:graphic>
          <a:graphicData uri="http://schemas.openxmlformats.org/drawingml/2006/table">
            <a:tbl>
              <a:tblPr>
                <a:noFill/>
                <a:tableStyleId>{519D180C-FF05-4B9E-98AB-8562431ACA78}</a:tableStyleId>
              </a:tblPr>
              <a:tblGrid>
                <a:gridCol w="411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Feature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Function/Purpose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Collect product details such as description, logos, contacts, documentation, etc.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Allows the vendor to provide and maintain this information, reducing the burden on data hub staff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Provides a public view of information that can be searched by anyone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Similar to current website, can hide things not intended for the general public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Provide for an authenticated view available to districts who have created the integration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Provides the ability to make proprietary documentation available to appropriate users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Sources profile information from the Product Profile Data Collection tool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Provides for consistency across the ecosystem and for use of rules defined for each element to ensure data integrity and readiness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43"/>
          <p:cNvSpPr txBox="1"/>
          <p:nvPr/>
        </p:nvSpPr>
        <p:spPr>
          <a:xfrm>
            <a:off x="319175" y="243200"/>
            <a:ext cx="8875200" cy="8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What Are The Tools MiDataHub Is Working On?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District Data Governance Tool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graphicFrame>
        <p:nvGraphicFramePr>
          <p:cNvPr id="217" name="Google Shape;217;p43"/>
          <p:cNvGraphicFramePr/>
          <p:nvPr/>
        </p:nvGraphicFramePr>
        <p:xfrm>
          <a:off x="331450" y="1381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{519D180C-FF05-4B9E-98AB-8562431ACA78}</a:tableStyleId>
              </a:tblPr>
              <a:tblGrid>
                <a:gridCol w="411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Feature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A4C2F4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Function/Purpose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A4C2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Allows districts to create tasks to indicate who does what, with what data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Documents district processes and who is responsible for entering, managing and using each piece of data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Sources data elements from the Dynamic Data Dictionary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Provides for consistency across the ecosystem and for use of rules defined for each element in data quality checks for the stewards of the data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Sources the data systems and integrations from the Product Profile Data Collection so that a person responsible for a task is aware of what elements are used by a system/integration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Provides for consistency across the ecosystem</a:t>
                      </a:r>
                      <a:endParaRPr>
                        <a:solidFill>
                          <a:schemeClr val="dk1"/>
                        </a:solidFill>
                      </a:endParaRPr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4"/>
          <p:cNvSpPr txBox="1"/>
          <p:nvPr/>
        </p:nvSpPr>
        <p:spPr>
          <a:xfrm>
            <a:off x="319175" y="243200"/>
            <a:ext cx="8875200" cy="8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What Are The Tools MiDataHub Is Working On?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Feature Manifest For Data Validation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graphicFrame>
        <p:nvGraphicFramePr>
          <p:cNvPr id="223" name="Google Shape;223;p44"/>
          <p:cNvGraphicFramePr/>
          <p:nvPr/>
        </p:nvGraphicFramePr>
        <p:xfrm>
          <a:off x="331450" y="1381300"/>
          <a:ext cx="8221400" cy="2438280"/>
        </p:xfrm>
        <a:graphic>
          <a:graphicData uri="http://schemas.openxmlformats.org/drawingml/2006/table">
            <a:tbl>
              <a:tblPr>
                <a:noFill/>
                <a:tableStyleId>{519D180C-FF05-4B9E-98AB-8562431ACA78}</a:tableStyleId>
              </a:tblPr>
              <a:tblGrid>
                <a:gridCol w="411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Feature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Function/Purpose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Allows for definition of data quality rules in a “manifest” file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Documents the processes needed for evaluating data quality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Also allows for sourcing rules from the Dynamic Data Dictionary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Provides consistency across the ecosystem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Facilitates execution of the rules against all or a selected group of district ODSs to identify data quality issues across the ecosystem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Ensures Data Quality and Data Consistency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45"/>
          <p:cNvSpPr txBox="1"/>
          <p:nvPr/>
        </p:nvSpPr>
        <p:spPr>
          <a:xfrm>
            <a:off x="319175" y="243200"/>
            <a:ext cx="88752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Q&amp;A, Summary or Wrap up Slide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46"/>
          <p:cNvSpPr txBox="1"/>
          <p:nvPr/>
        </p:nvSpPr>
        <p:spPr>
          <a:xfrm>
            <a:off x="2528098" y="1679275"/>
            <a:ext cx="4087800" cy="8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B3EB"/>
              </a:buClr>
              <a:buSzPts val="5300"/>
              <a:buFont typeface="DM Sans"/>
              <a:buNone/>
            </a:pPr>
            <a:r>
              <a:rPr lang="en" sz="5300" b="1" i="0" u="none" strike="noStrike" cap="none">
                <a:solidFill>
                  <a:srgbClr val="0FB3EB"/>
                </a:solidFill>
                <a:latin typeface="DM Sans"/>
                <a:ea typeface="DM Sans"/>
                <a:cs typeface="DM Sans"/>
                <a:sym typeface="DM Sans"/>
              </a:rPr>
              <a:t>Thank You!</a:t>
            </a:r>
            <a:endParaRPr sz="500"/>
          </a:p>
        </p:txBody>
      </p:sp>
      <p:cxnSp>
        <p:nvCxnSpPr>
          <p:cNvPr id="234" name="Google Shape;234;p46"/>
          <p:cNvCxnSpPr/>
          <p:nvPr/>
        </p:nvCxnSpPr>
        <p:spPr>
          <a:xfrm rot="10800000" flipH="1">
            <a:off x="8944443" y="3629099"/>
            <a:ext cx="0" cy="1343138"/>
          </a:xfrm>
          <a:prstGeom prst="straightConnector1">
            <a:avLst/>
          </a:prstGeom>
          <a:noFill/>
          <a:ln w="63500" cap="flat" cmpd="sng">
            <a:solidFill>
              <a:srgbClr val="FFFFFF"/>
            </a:solidFill>
            <a:prstDash val="solid"/>
            <a:miter lim="400000"/>
            <a:headEnd type="none" w="sm" len="sm"/>
            <a:tailEnd type="none" w="sm" len="sm"/>
          </a:ln>
        </p:spPr>
      </p:cxnSp>
      <p:pic>
        <p:nvPicPr>
          <p:cNvPr id="235" name="Google Shape;235;p46" descr="Ed-Fi Summit 2022 - Logo-White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565" y="73585"/>
            <a:ext cx="1738383" cy="652285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46"/>
          <p:cNvSpPr txBox="1"/>
          <p:nvPr/>
        </p:nvSpPr>
        <p:spPr>
          <a:xfrm>
            <a:off x="1946550" y="3797125"/>
            <a:ext cx="6833700" cy="13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marR="0" lvl="0" indent="0" algn="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Cousine"/>
              <a:buNone/>
            </a:pPr>
            <a:r>
              <a:rPr lang="en" sz="1700" b="1">
                <a:solidFill>
                  <a:schemeClr val="lt1"/>
                </a:solidFill>
                <a:latin typeface="Cousine"/>
                <a:ea typeface="Cousine"/>
                <a:cs typeface="Cousine"/>
                <a:sym typeface="Cousine"/>
              </a:rPr>
              <a:t>Don Dailey </a:t>
            </a:r>
            <a:r>
              <a:rPr lang="en" sz="1700" b="1" u="sng">
                <a:solidFill>
                  <a:schemeClr val="hlink"/>
                </a:solidFill>
                <a:latin typeface="Cousine"/>
                <a:ea typeface="Cousine"/>
                <a:cs typeface="Cousine"/>
                <a:sym typeface="Cousine"/>
                <a:hlinkClick r:id="rId4"/>
              </a:rPr>
              <a:t>ddailey@gomaisa.org</a:t>
            </a:r>
            <a:endParaRPr sz="1700" b="1">
              <a:solidFill>
                <a:schemeClr val="lt1"/>
              </a:solidFill>
              <a:latin typeface="Cousine"/>
              <a:ea typeface="Cousine"/>
              <a:cs typeface="Cousine"/>
              <a:sym typeface="Cousine"/>
            </a:endParaRPr>
          </a:p>
          <a:p>
            <a:pPr marL="0" marR="0" lvl="0" indent="0" algn="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Cousine"/>
              <a:buNone/>
            </a:pPr>
            <a:r>
              <a:rPr lang="en" sz="1700" b="1">
                <a:solidFill>
                  <a:srgbClr val="FFFFFF"/>
                </a:solidFill>
                <a:latin typeface="Cousine"/>
                <a:ea typeface="Cousine"/>
                <a:cs typeface="Cousine"/>
                <a:sym typeface="Cousine"/>
              </a:rPr>
              <a:t>Kevin Bullard- Michigan Data Hub</a:t>
            </a:r>
            <a:endParaRPr sz="1700" b="1">
              <a:solidFill>
                <a:srgbClr val="FFFFFF"/>
              </a:solidFill>
              <a:latin typeface="Cousine"/>
              <a:ea typeface="Cousine"/>
              <a:cs typeface="Cousine"/>
              <a:sym typeface="Cousine"/>
            </a:endParaRPr>
          </a:p>
          <a:p>
            <a:pPr marL="0" marR="0" lvl="0" indent="0" algn="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Cousine"/>
              <a:buNone/>
            </a:pPr>
            <a:r>
              <a:rPr lang="en" sz="1700" b="1">
                <a:solidFill>
                  <a:srgbClr val="FFFFFF"/>
                </a:solidFill>
                <a:latin typeface="Cousine"/>
                <a:ea typeface="Cousine"/>
                <a:cs typeface="Cousine"/>
                <a:sym typeface="Cousine"/>
              </a:rPr>
              <a:t>Kyung Huh - Double Line Partners</a:t>
            </a:r>
            <a:endParaRPr sz="500"/>
          </a:p>
          <a:p>
            <a:pPr marL="0" marR="0" lvl="0" indent="0" algn="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700"/>
              <a:buFont typeface="Cousine"/>
              <a:buNone/>
            </a:pPr>
            <a:r>
              <a:rPr lang="en" sz="1700" b="1" i="0" u="none" strike="noStrike" cap="none">
                <a:solidFill>
                  <a:srgbClr val="FFFFFF"/>
                </a:solidFill>
                <a:latin typeface="Cousine"/>
                <a:ea typeface="Cousine"/>
                <a:cs typeface="Cousine"/>
                <a:sym typeface="Cousine"/>
              </a:rPr>
              <a:t>  @</a:t>
            </a:r>
            <a:r>
              <a:rPr lang="en" sz="1700" b="1">
                <a:solidFill>
                  <a:srgbClr val="FFFFFF"/>
                </a:solidFill>
                <a:latin typeface="Cousine"/>
                <a:ea typeface="Cousine"/>
                <a:cs typeface="Cousine"/>
                <a:sym typeface="Cousine"/>
              </a:rPr>
              <a:t>midatahub</a:t>
            </a:r>
            <a:endParaRPr sz="5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241;p47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0761" y="976460"/>
            <a:ext cx="3682478" cy="3190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/>
          <p:nvPr/>
        </p:nvSpPr>
        <p:spPr>
          <a:xfrm>
            <a:off x="6437546" y="1314552"/>
            <a:ext cx="1574700" cy="37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1100" b="1">
                <a:solidFill>
                  <a:srgbClr val="1C1C20"/>
                </a:solidFill>
                <a:latin typeface="DM Sans"/>
                <a:ea typeface="DM Sans"/>
                <a:cs typeface="DM Sans"/>
                <a:sym typeface="DM Sans"/>
              </a:rPr>
              <a:t>What is Data Governance?</a:t>
            </a:r>
            <a:endParaRPr sz="500"/>
          </a:p>
        </p:txBody>
      </p:sp>
      <p:sp>
        <p:nvSpPr>
          <p:cNvPr id="88" name="Google Shape;88;p21"/>
          <p:cNvSpPr txBox="1"/>
          <p:nvPr/>
        </p:nvSpPr>
        <p:spPr>
          <a:xfrm>
            <a:off x="5614804" y="1293102"/>
            <a:ext cx="622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92782"/>
              </a:buClr>
              <a:buSzPts val="2700"/>
              <a:buFont typeface="Cousine"/>
              <a:buNone/>
            </a:pPr>
            <a:r>
              <a:rPr lang="en" sz="2700" b="1" i="0" u="none" strike="noStrike" cap="none">
                <a:solidFill>
                  <a:srgbClr val="192782"/>
                </a:solidFill>
                <a:latin typeface="Cousine"/>
                <a:ea typeface="Cousine"/>
                <a:cs typeface="Cousine"/>
                <a:sym typeface="Cousine"/>
              </a:rPr>
              <a:t>01.</a:t>
            </a:r>
            <a:endParaRPr sz="500"/>
          </a:p>
        </p:txBody>
      </p:sp>
      <p:sp>
        <p:nvSpPr>
          <p:cNvPr id="89" name="Google Shape;89;p21"/>
          <p:cNvSpPr txBox="1"/>
          <p:nvPr/>
        </p:nvSpPr>
        <p:spPr>
          <a:xfrm>
            <a:off x="5614804" y="1913239"/>
            <a:ext cx="622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92782"/>
              </a:buClr>
              <a:buSzPts val="2700"/>
              <a:buFont typeface="Cousine"/>
              <a:buNone/>
            </a:pPr>
            <a:r>
              <a:rPr lang="en" sz="2700" b="1" i="0" u="none" strike="noStrike" cap="none">
                <a:solidFill>
                  <a:srgbClr val="192782"/>
                </a:solidFill>
                <a:latin typeface="Cousine"/>
                <a:ea typeface="Cousine"/>
                <a:cs typeface="Cousine"/>
                <a:sym typeface="Cousine"/>
              </a:rPr>
              <a:t>02.</a:t>
            </a:r>
            <a:endParaRPr sz="500"/>
          </a:p>
        </p:txBody>
      </p:sp>
      <p:sp>
        <p:nvSpPr>
          <p:cNvPr id="90" name="Google Shape;90;p21"/>
          <p:cNvSpPr txBox="1"/>
          <p:nvPr/>
        </p:nvSpPr>
        <p:spPr>
          <a:xfrm>
            <a:off x="5614804" y="2615310"/>
            <a:ext cx="622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92782"/>
              </a:buClr>
              <a:buSzPts val="2700"/>
              <a:buFont typeface="Cousine"/>
              <a:buNone/>
            </a:pPr>
            <a:r>
              <a:rPr lang="en" sz="2700" b="1" i="0" u="none" strike="noStrike" cap="none">
                <a:solidFill>
                  <a:srgbClr val="192782"/>
                </a:solidFill>
                <a:latin typeface="Cousine"/>
                <a:ea typeface="Cousine"/>
                <a:cs typeface="Cousine"/>
                <a:sym typeface="Cousine"/>
              </a:rPr>
              <a:t>03.</a:t>
            </a:r>
            <a:endParaRPr sz="500"/>
          </a:p>
        </p:txBody>
      </p:sp>
      <p:sp>
        <p:nvSpPr>
          <p:cNvPr id="91" name="Google Shape;91;p21"/>
          <p:cNvSpPr txBox="1"/>
          <p:nvPr/>
        </p:nvSpPr>
        <p:spPr>
          <a:xfrm>
            <a:off x="5614804" y="3345663"/>
            <a:ext cx="6222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92782"/>
              </a:buClr>
              <a:buSzPts val="2700"/>
              <a:buFont typeface="Cousine"/>
              <a:buNone/>
            </a:pPr>
            <a:r>
              <a:rPr lang="en" sz="2700" b="1" i="0" u="none" strike="noStrike" cap="none">
                <a:solidFill>
                  <a:srgbClr val="192782"/>
                </a:solidFill>
                <a:latin typeface="Cousine"/>
                <a:ea typeface="Cousine"/>
                <a:cs typeface="Cousine"/>
                <a:sym typeface="Cousine"/>
              </a:rPr>
              <a:t>04.</a:t>
            </a:r>
            <a:endParaRPr sz="500"/>
          </a:p>
        </p:txBody>
      </p:sp>
      <p:sp>
        <p:nvSpPr>
          <p:cNvPr id="92" name="Google Shape;92;p21"/>
          <p:cNvSpPr txBox="1"/>
          <p:nvPr/>
        </p:nvSpPr>
        <p:spPr>
          <a:xfrm>
            <a:off x="6437546" y="1934689"/>
            <a:ext cx="1574700" cy="37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1100" b="1">
                <a:solidFill>
                  <a:srgbClr val="1C1C20"/>
                </a:solidFill>
                <a:latin typeface="DM Sans"/>
                <a:ea typeface="DM Sans"/>
                <a:cs typeface="DM Sans"/>
                <a:sym typeface="DM Sans"/>
              </a:rPr>
              <a:t>What Tools Do You Use for Data Governance?</a:t>
            </a:r>
            <a:endParaRPr sz="500"/>
          </a:p>
        </p:txBody>
      </p:sp>
      <p:sp>
        <p:nvSpPr>
          <p:cNvPr id="93" name="Google Shape;93;p21"/>
          <p:cNvSpPr txBox="1"/>
          <p:nvPr/>
        </p:nvSpPr>
        <p:spPr>
          <a:xfrm>
            <a:off x="6437546" y="2535210"/>
            <a:ext cx="1574700" cy="57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1100" b="1">
                <a:solidFill>
                  <a:srgbClr val="1C1C20"/>
                </a:solidFill>
                <a:latin typeface="DM Sans"/>
                <a:ea typeface="DM Sans"/>
                <a:cs typeface="DM Sans"/>
                <a:sym typeface="DM Sans"/>
              </a:rPr>
              <a:t>What If You Could Enhance Those Tools or Develop New Tools?</a:t>
            </a:r>
            <a:endParaRPr sz="500"/>
          </a:p>
        </p:txBody>
      </p:sp>
      <p:sp>
        <p:nvSpPr>
          <p:cNvPr id="94" name="Google Shape;94;p21"/>
          <p:cNvSpPr txBox="1"/>
          <p:nvPr/>
        </p:nvSpPr>
        <p:spPr>
          <a:xfrm>
            <a:off x="6437546" y="3265563"/>
            <a:ext cx="1574700" cy="57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1100" b="1">
                <a:solidFill>
                  <a:srgbClr val="1C1C20"/>
                </a:solidFill>
                <a:latin typeface="DM Sans"/>
                <a:ea typeface="DM Sans"/>
                <a:cs typeface="DM Sans"/>
                <a:sym typeface="DM Sans"/>
              </a:rPr>
              <a:t>What Are The Tools MiDataHub Is Working On?</a:t>
            </a:r>
            <a:endParaRPr sz="500"/>
          </a:p>
        </p:txBody>
      </p:sp>
      <p:sp>
        <p:nvSpPr>
          <p:cNvPr id="95" name="Google Shape;95;p21"/>
          <p:cNvSpPr/>
          <p:nvPr/>
        </p:nvSpPr>
        <p:spPr>
          <a:xfrm>
            <a:off x="-15327" y="1557"/>
            <a:ext cx="3442085" cy="5140385"/>
          </a:xfrm>
          <a:prstGeom prst="rect">
            <a:avLst/>
          </a:prstGeom>
          <a:gradFill>
            <a:gsLst>
              <a:gs pos="0">
                <a:srgbClr val="152170"/>
              </a:gs>
              <a:gs pos="100000">
                <a:srgbClr val="1A2A8D"/>
              </a:gs>
            </a:gsLst>
            <a:lin ang="5400000" scaled="0"/>
          </a:gra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92782"/>
              </a:buClr>
              <a:buSzPts val="1200"/>
              <a:buFont typeface="DM Sans"/>
              <a:buNone/>
            </a:pPr>
            <a:endParaRPr sz="1200" b="0" i="1" u="none" strike="noStrike" cap="none">
              <a:solidFill>
                <a:srgbClr val="192782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pic>
        <p:nvPicPr>
          <p:cNvPr id="96" name="Google Shape;96;p21" descr="Ed-Fi Summit 2022 - Logo-Full Color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74388" y="4455105"/>
            <a:ext cx="1758029" cy="6596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5675" y="1031675"/>
            <a:ext cx="4895025" cy="296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48" descr="Imag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68930" y="844428"/>
            <a:ext cx="2406141" cy="31929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 txBox="1"/>
          <p:nvPr/>
        </p:nvSpPr>
        <p:spPr>
          <a:xfrm>
            <a:off x="406956" y="365975"/>
            <a:ext cx="77964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What is Data Governance?</a:t>
            </a:r>
            <a:endParaRPr sz="500"/>
          </a:p>
        </p:txBody>
      </p:sp>
      <p:pic>
        <p:nvPicPr>
          <p:cNvPr id="103" name="Google Shape;10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4863" y="923088"/>
            <a:ext cx="2874275" cy="329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3"/>
          <p:cNvSpPr txBox="1"/>
          <p:nvPr/>
        </p:nvSpPr>
        <p:spPr>
          <a:xfrm>
            <a:off x="406956" y="365975"/>
            <a:ext cx="7796400" cy="39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What is Data Governance?</a:t>
            </a:r>
            <a:endParaRPr sz="500"/>
          </a:p>
        </p:txBody>
      </p:sp>
      <p:sp>
        <p:nvSpPr>
          <p:cNvPr id="109" name="Google Shape;109;p23"/>
          <p:cNvSpPr txBox="1"/>
          <p:nvPr/>
        </p:nvSpPr>
        <p:spPr>
          <a:xfrm>
            <a:off x="469344" y="1251401"/>
            <a:ext cx="8205300" cy="251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spAutoFit/>
          </a:bodyPr>
          <a:lstStyle/>
          <a:p>
            <a:pPr marL="45720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DM Sans"/>
                <a:ea typeface="DM Sans"/>
                <a:cs typeface="DM Sans"/>
                <a:sym typeface="DM Sans"/>
              </a:rPr>
              <a:t>Data governance is a data management concept concerning the capability that enables an organization to </a:t>
            </a:r>
            <a:r>
              <a:rPr lang="en" b="1">
                <a:latin typeface="DM Sans"/>
                <a:ea typeface="DM Sans"/>
                <a:cs typeface="DM Sans"/>
                <a:sym typeface="DM Sans"/>
              </a:rPr>
              <a:t>ensure that high data quality exists throughout the complete lifecycle of the data</a:t>
            </a:r>
            <a:r>
              <a:rPr lang="en">
                <a:latin typeface="DM Sans"/>
                <a:ea typeface="DM Sans"/>
                <a:cs typeface="DM Sans"/>
                <a:sym typeface="DM Sans"/>
              </a:rPr>
              <a:t>, and </a:t>
            </a:r>
            <a:r>
              <a:rPr lang="en" b="1">
                <a:latin typeface="DM Sans"/>
                <a:ea typeface="DM Sans"/>
                <a:cs typeface="DM Sans"/>
                <a:sym typeface="DM Sans"/>
              </a:rPr>
              <a:t>data controls are implemented that support business objectives</a:t>
            </a:r>
            <a:r>
              <a:rPr lang="en">
                <a:latin typeface="DM Sans"/>
                <a:ea typeface="DM Sans"/>
                <a:cs typeface="DM Sans"/>
                <a:sym typeface="DM Sans"/>
              </a:rPr>
              <a:t>. The key focus areas of data governance include </a:t>
            </a:r>
            <a:r>
              <a:rPr lang="en" b="1">
                <a:latin typeface="DM Sans"/>
                <a:ea typeface="DM Sans"/>
                <a:cs typeface="DM Sans"/>
                <a:sym typeface="DM Sans"/>
              </a:rPr>
              <a:t>availability, usability, consistency, data integrity and data security</a:t>
            </a:r>
            <a:r>
              <a:rPr lang="en">
                <a:latin typeface="DM Sans"/>
                <a:ea typeface="DM Sans"/>
                <a:cs typeface="DM Sans"/>
                <a:sym typeface="DM Sans"/>
              </a:rPr>
              <a:t> and includes establishing </a:t>
            </a:r>
            <a:r>
              <a:rPr lang="en" b="1">
                <a:latin typeface="DM Sans"/>
                <a:ea typeface="DM Sans"/>
                <a:cs typeface="DM Sans"/>
                <a:sym typeface="DM Sans"/>
              </a:rPr>
              <a:t>processes to ensure effective data management throughout the enterprise</a:t>
            </a:r>
            <a:r>
              <a:rPr lang="en">
                <a:latin typeface="DM Sans"/>
                <a:ea typeface="DM Sans"/>
                <a:cs typeface="DM Sans"/>
                <a:sym typeface="DM Sans"/>
              </a:rPr>
              <a:t> such as accountability for the adverse effects of poor data quality and </a:t>
            </a:r>
            <a:r>
              <a:rPr lang="en" b="1">
                <a:latin typeface="DM Sans"/>
                <a:ea typeface="DM Sans"/>
                <a:cs typeface="DM Sans"/>
                <a:sym typeface="DM Sans"/>
              </a:rPr>
              <a:t>ensuring that the data which an enterprise has can be used by the entire organization</a:t>
            </a:r>
            <a:r>
              <a:rPr lang="en">
                <a:latin typeface="DM Sans"/>
                <a:ea typeface="DM Sans"/>
                <a:cs typeface="DM Sans"/>
                <a:sym typeface="DM Sans"/>
              </a:rPr>
              <a:t>. - Wikipedia</a:t>
            </a:r>
            <a:endParaRPr sz="5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4"/>
          <p:cNvSpPr txBox="1"/>
          <p:nvPr/>
        </p:nvSpPr>
        <p:spPr>
          <a:xfrm>
            <a:off x="406956" y="365975"/>
            <a:ext cx="7796400" cy="81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What Tools Do You Use for Data Governance?</a:t>
            </a:r>
            <a:endParaRPr sz="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</a:pP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pic>
        <p:nvPicPr>
          <p:cNvPr id="115" name="Google Shape;115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4850" y="923088"/>
            <a:ext cx="2874275" cy="3297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 txBox="1"/>
          <p:nvPr/>
        </p:nvSpPr>
        <p:spPr>
          <a:xfrm>
            <a:off x="469344" y="1251401"/>
            <a:ext cx="8205300" cy="9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spAutoFit/>
          </a:bodyPr>
          <a:lstStyle/>
          <a:p>
            <a:pPr marL="457200" marR="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DM Sans"/>
              <a:buChar char="●"/>
            </a:pPr>
            <a:r>
              <a:rPr lang="en" b="1">
                <a:latin typeface="DM Sans"/>
                <a:ea typeface="DM Sans"/>
                <a:cs typeface="DM Sans"/>
                <a:sym typeface="DM Sans"/>
              </a:rPr>
              <a:t>What issues are particularly challenging?</a:t>
            </a:r>
            <a:endParaRPr b="1">
              <a:latin typeface="DM Sans"/>
              <a:ea typeface="DM Sans"/>
              <a:cs typeface="DM Sans"/>
              <a:sym typeface="DM Sans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DM Sans"/>
              <a:buChar char="●"/>
            </a:pPr>
            <a:r>
              <a:rPr lang="en" b="1">
                <a:latin typeface="DM Sans"/>
                <a:ea typeface="DM Sans"/>
                <a:cs typeface="DM Sans"/>
                <a:sym typeface="DM Sans"/>
              </a:rPr>
              <a:t>Where can we automate and find efficiencies?</a:t>
            </a:r>
            <a:endParaRPr b="1">
              <a:latin typeface="DM Sans"/>
              <a:ea typeface="DM Sans"/>
              <a:cs typeface="DM Sans"/>
              <a:sym typeface="DM Sans"/>
            </a:endParaRPr>
          </a:p>
          <a:p>
            <a:pPr marL="457200" marR="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Font typeface="DM Sans"/>
              <a:buChar char="●"/>
            </a:pPr>
            <a:r>
              <a:rPr lang="en" b="1">
                <a:latin typeface="DM Sans"/>
                <a:ea typeface="DM Sans"/>
                <a:cs typeface="DM Sans"/>
                <a:sym typeface="DM Sans"/>
              </a:rPr>
              <a:t>Our data lifecycle starts at the local district, how do we impact them?</a:t>
            </a:r>
            <a:endParaRPr b="1">
              <a:latin typeface="DM Sans"/>
              <a:ea typeface="DM Sans"/>
              <a:cs typeface="DM Sans"/>
              <a:sym typeface="DM Sans"/>
            </a:endParaRPr>
          </a:p>
        </p:txBody>
      </p:sp>
      <p:sp>
        <p:nvSpPr>
          <p:cNvPr id="121" name="Google Shape;121;p25"/>
          <p:cNvSpPr txBox="1"/>
          <p:nvPr/>
        </p:nvSpPr>
        <p:spPr>
          <a:xfrm>
            <a:off x="331450" y="138050"/>
            <a:ext cx="8812500" cy="124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What If You Could Enhance Those Tools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 or Develop New Tools?</a:t>
            </a:r>
            <a:endParaRPr sz="500">
              <a:solidFill>
                <a:schemeClr val="dk1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</a:pP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6"/>
          <p:cNvSpPr txBox="1"/>
          <p:nvPr/>
        </p:nvSpPr>
        <p:spPr>
          <a:xfrm>
            <a:off x="406956" y="365975"/>
            <a:ext cx="7796400" cy="124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What Are The Tools MiDataHub Is Working On?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</a:pP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pic>
        <p:nvPicPr>
          <p:cNvPr id="127" name="Google Shape;12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97400" y="812250"/>
            <a:ext cx="5815501" cy="382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7"/>
          <p:cNvSpPr txBox="1"/>
          <p:nvPr/>
        </p:nvSpPr>
        <p:spPr>
          <a:xfrm>
            <a:off x="331450" y="107600"/>
            <a:ext cx="8875200" cy="16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What Are The Tools MiDataHub Is Working On?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r>
              <a:rPr lang="en" sz="2300" b="1">
                <a:solidFill>
                  <a:srgbClr val="1A2A8D"/>
                </a:solidFill>
                <a:latin typeface="DM Sans"/>
                <a:ea typeface="DM Sans"/>
                <a:cs typeface="DM Sans"/>
                <a:sym typeface="DM Sans"/>
              </a:rPr>
              <a:t>Dynamic Data Dictionary</a:t>
            </a: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1C1C20"/>
              </a:buClr>
              <a:buSzPts val="1100"/>
              <a:buFont typeface="DM Sans"/>
              <a:buNone/>
            </a:pP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A2A8D"/>
              </a:buClr>
              <a:buSzPts val="2300"/>
              <a:buFont typeface="DM Sans"/>
              <a:buNone/>
            </a:pPr>
            <a:endParaRPr sz="2300" b="1">
              <a:solidFill>
                <a:srgbClr val="1A2A8D"/>
              </a:solidFill>
              <a:latin typeface="DM Sans"/>
              <a:ea typeface="DM Sans"/>
              <a:cs typeface="DM Sans"/>
              <a:sym typeface="DM Sans"/>
            </a:endParaRPr>
          </a:p>
        </p:txBody>
      </p:sp>
      <p:graphicFrame>
        <p:nvGraphicFramePr>
          <p:cNvPr id="133" name="Google Shape;133;p27"/>
          <p:cNvGraphicFramePr/>
          <p:nvPr/>
        </p:nvGraphicFramePr>
        <p:xfrm>
          <a:off x="331450" y="111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{519D180C-FF05-4B9E-98AB-8562431ACA78}</a:tableStyleId>
              </a:tblPr>
              <a:tblGrid>
                <a:gridCol w="411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0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Feature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Function/Purpose</a:t>
                      </a:r>
                      <a:endParaRPr b="1"/>
                    </a:p>
                  </a:txBody>
                  <a:tcPr marL="91425" marR="91425" marT="91425" marB="91425">
                    <a:solidFill>
                      <a:srgbClr val="C9DA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Extension to Swagger JSON metadata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Documentation, Upgradability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Data Quality Rules Definition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Data Consistency, Establishes a common set of rules for use in other tools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Provide Instructions and Element Tips for each element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Promotes consistency with the use of each element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Display integrations/products that Use each element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Documents which integrations read from and write to each element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Provide for tagging and identification of the data privacy level for each element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Allow for categorization of data with an emphasis on sensitive data that requires careful handling</a:t>
                      </a:r>
                      <a:endParaRPr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fade thruBlk="1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959</Words>
  <Application>Microsoft Office PowerPoint</Application>
  <PresentationFormat>On-screen Show (16:9)</PresentationFormat>
  <Paragraphs>99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Cousine</vt:lpstr>
      <vt:lpstr>Arial</vt:lpstr>
      <vt:lpstr>DM Sans</vt:lpstr>
      <vt:lpstr>Simple Light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Don Dailey</cp:lastModifiedBy>
  <cp:revision>1</cp:revision>
  <dcterms:modified xsi:type="dcterms:W3CDTF">2022-11-08T19:56:22Z</dcterms:modified>
</cp:coreProperties>
</file>