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413" r:id="rId4"/>
    <p:sldId id="286" r:id="rId5"/>
    <p:sldId id="470" r:id="rId6"/>
    <p:sldId id="477" r:id="rId7"/>
    <p:sldId id="473" r:id="rId8"/>
    <p:sldId id="476" r:id="rId9"/>
    <p:sldId id="481" r:id="rId10"/>
    <p:sldId id="482" r:id="rId11"/>
    <p:sldId id="480" r:id="rId12"/>
    <p:sldId id="483" r:id="rId13"/>
    <p:sldId id="484" r:id="rId14"/>
    <p:sldId id="434" r:id="rId15"/>
    <p:sldId id="41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33"/>
    <a:srgbClr val="5ADC44"/>
    <a:srgbClr val="3975B8"/>
    <a:srgbClr val="0A7600"/>
    <a:srgbClr val="292929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2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179DFB-AA55-8042-8FE2-7EE1771AD4FD}" type="doc">
      <dgm:prSet loTypeId="urn:microsoft.com/office/officeart/2005/8/layout/radial1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16B01CFB-14F2-1A41-B402-8435DBACF5F3}">
      <dgm:prSet phldrT="[Text]"/>
      <dgm:spPr/>
      <dgm:t>
        <a:bodyPr/>
        <a:lstStyle/>
        <a:p>
          <a:r>
            <a:rPr lang="en-US" dirty="0"/>
            <a:t>3613</a:t>
          </a:r>
        </a:p>
      </dgm:t>
    </dgm:pt>
    <dgm:pt modelId="{DDA20FA5-018F-9C4B-AB85-D34F3AA5053F}" type="parTrans" cxnId="{0A2B4FF7-F337-FC46-940E-62CB40BDFE84}">
      <dgm:prSet/>
      <dgm:spPr/>
      <dgm:t>
        <a:bodyPr/>
        <a:lstStyle/>
        <a:p>
          <a:endParaRPr lang="en-US"/>
        </a:p>
      </dgm:t>
    </dgm:pt>
    <dgm:pt modelId="{85034915-3C33-064E-946F-56F6DEBAF017}" type="sibTrans" cxnId="{0A2B4FF7-F337-FC46-940E-62CB40BDFE84}">
      <dgm:prSet/>
      <dgm:spPr/>
      <dgm:t>
        <a:bodyPr/>
        <a:lstStyle/>
        <a:p>
          <a:endParaRPr lang="en-US"/>
        </a:p>
      </dgm:t>
    </dgm:pt>
    <dgm:pt modelId="{38F9CC9D-833A-4345-BF35-90B979700F33}">
      <dgm:prSet phldrT="[Text]" custT="1"/>
      <dgm:spPr/>
      <dgm:t>
        <a:bodyPr/>
        <a:lstStyle/>
        <a:p>
          <a:r>
            <a:rPr lang="en-US" sz="1400" b="1"/>
            <a:t>SIS</a:t>
          </a:r>
          <a:endParaRPr lang="en-US" sz="1000" b="1"/>
        </a:p>
      </dgm:t>
    </dgm:pt>
    <dgm:pt modelId="{A3A14E65-B52A-5E4C-927B-84297EB9EE71}" type="parTrans" cxnId="{5E8FC062-A343-D248-8174-15BDBE7CC84C}">
      <dgm:prSet/>
      <dgm:spPr/>
      <dgm:t>
        <a:bodyPr/>
        <a:lstStyle/>
        <a:p>
          <a:endParaRPr lang="en-US"/>
        </a:p>
      </dgm:t>
    </dgm:pt>
    <dgm:pt modelId="{B93B35B5-192C-D24E-A28A-6533450A9BDF}" type="sibTrans" cxnId="{5E8FC062-A343-D248-8174-15BDBE7CC84C}">
      <dgm:prSet/>
      <dgm:spPr/>
      <dgm:t>
        <a:bodyPr/>
        <a:lstStyle/>
        <a:p>
          <a:endParaRPr lang="en-US"/>
        </a:p>
      </dgm:t>
    </dgm:pt>
    <dgm:pt modelId="{9D1F00F5-777F-8244-852C-A8844C3875B5}">
      <dgm:prSet phldrT="[Text]" custT="1"/>
      <dgm:spPr/>
      <dgm:t>
        <a:bodyPr/>
        <a:lstStyle/>
        <a:p>
          <a:r>
            <a:rPr lang="en-US" sz="1400" b="1"/>
            <a:t>Food</a:t>
          </a:r>
          <a:endParaRPr lang="en-US" sz="1000" b="1"/>
        </a:p>
      </dgm:t>
    </dgm:pt>
    <dgm:pt modelId="{F9ACC9B6-D48D-B34E-8C7C-D3A9C3EB20B8}" type="parTrans" cxnId="{AB7A3749-9E0A-FD45-A0D2-62D038CF7CBE}">
      <dgm:prSet/>
      <dgm:spPr/>
      <dgm:t>
        <a:bodyPr/>
        <a:lstStyle/>
        <a:p>
          <a:endParaRPr lang="en-US"/>
        </a:p>
      </dgm:t>
    </dgm:pt>
    <dgm:pt modelId="{10A5793D-21BF-DB45-89BF-DE8BE9967B11}" type="sibTrans" cxnId="{AB7A3749-9E0A-FD45-A0D2-62D038CF7CBE}">
      <dgm:prSet/>
      <dgm:spPr/>
      <dgm:t>
        <a:bodyPr/>
        <a:lstStyle/>
        <a:p>
          <a:endParaRPr lang="en-US"/>
        </a:p>
      </dgm:t>
    </dgm:pt>
    <dgm:pt modelId="{C11F92A2-A426-F544-BCF3-9010A026EEAE}">
      <dgm:prSet phldrT="[Text]" custT="1"/>
      <dgm:spPr/>
      <dgm:t>
        <a:bodyPr/>
        <a:lstStyle/>
        <a:p>
          <a:r>
            <a:rPr lang="en-US" sz="1050" b="1" err="1"/>
            <a:t>MiLearn</a:t>
          </a:r>
          <a:endParaRPr lang="en-US" sz="1000" b="1"/>
        </a:p>
      </dgm:t>
    </dgm:pt>
    <dgm:pt modelId="{FA4AAAA5-51CF-6645-B37A-2EE66AA7E2F7}" type="parTrans" cxnId="{F49390FE-A136-F84E-A685-5B36762AFE2B}">
      <dgm:prSet/>
      <dgm:spPr/>
      <dgm:t>
        <a:bodyPr/>
        <a:lstStyle/>
        <a:p>
          <a:endParaRPr lang="en-US"/>
        </a:p>
      </dgm:t>
    </dgm:pt>
    <dgm:pt modelId="{158B9DAA-628D-C24B-B8CC-624F18FD27C6}" type="sibTrans" cxnId="{F49390FE-A136-F84E-A685-5B36762AFE2B}">
      <dgm:prSet/>
      <dgm:spPr/>
      <dgm:t>
        <a:bodyPr/>
        <a:lstStyle/>
        <a:p>
          <a:endParaRPr lang="en-US"/>
        </a:p>
      </dgm:t>
    </dgm:pt>
    <dgm:pt modelId="{7615676E-0BF0-2D47-AB6F-9C1D3221F283}">
      <dgm:prSet phldrT="[Text]" custT="1"/>
      <dgm:spPr/>
      <dgm:t>
        <a:bodyPr/>
        <a:lstStyle/>
        <a:p>
          <a:r>
            <a:rPr lang="en-US" sz="800" b="1">
              <a:latin typeface="Arial Narrow" panose="020B0606020202030204" pitchFamily="34" charset="0"/>
            </a:rPr>
            <a:t>Dashboards</a:t>
          </a:r>
          <a:endParaRPr lang="en-US" sz="700" b="1">
            <a:latin typeface="Arial Narrow" panose="020B0606020202030204" pitchFamily="34" charset="0"/>
          </a:endParaRPr>
        </a:p>
      </dgm:t>
    </dgm:pt>
    <dgm:pt modelId="{E2C9DD4E-D283-0D48-ACA9-6E2CCFBBC722}" type="parTrans" cxnId="{47537D37-6AD2-E94F-BF90-F8E5D9630965}">
      <dgm:prSet/>
      <dgm:spPr/>
      <dgm:t>
        <a:bodyPr/>
        <a:lstStyle/>
        <a:p>
          <a:endParaRPr lang="en-US"/>
        </a:p>
      </dgm:t>
    </dgm:pt>
    <dgm:pt modelId="{E9DAABCC-3690-F849-9F6A-779C7EB6DB2A}" type="sibTrans" cxnId="{47537D37-6AD2-E94F-BF90-F8E5D9630965}">
      <dgm:prSet/>
      <dgm:spPr/>
      <dgm:t>
        <a:bodyPr/>
        <a:lstStyle/>
        <a:p>
          <a:endParaRPr lang="en-US"/>
        </a:p>
      </dgm:t>
    </dgm:pt>
    <dgm:pt modelId="{AF463202-D822-A64E-9A40-FDB7605350D0}" type="pres">
      <dgm:prSet presAssocID="{6F179DFB-AA55-8042-8FE2-7EE1771AD4FD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DE290F4-2975-6E43-8F34-0F539E622963}" type="pres">
      <dgm:prSet presAssocID="{16B01CFB-14F2-1A41-B402-8435DBACF5F3}" presName="centerShape" presStyleLbl="node0" presStyleIdx="0" presStyleCnt="1"/>
      <dgm:spPr/>
    </dgm:pt>
    <dgm:pt modelId="{635B92B6-86B3-7B49-9751-C7FDEE3AF6A1}" type="pres">
      <dgm:prSet presAssocID="{A3A14E65-B52A-5E4C-927B-84297EB9EE71}" presName="Name9" presStyleLbl="parChTrans1D2" presStyleIdx="0" presStyleCnt="4"/>
      <dgm:spPr/>
    </dgm:pt>
    <dgm:pt modelId="{BF849B43-B7DA-4B4F-9CDB-C5EA8516FA05}" type="pres">
      <dgm:prSet presAssocID="{A3A14E65-B52A-5E4C-927B-84297EB9EE71}" presName="connTx" presStyleLbl="parChTrans1D2" presStyleIdx="0" presStyleCnt="4"/>
      <dgm:spPr/>
    </dgm:pt>
    <dgm:pt modelId="{07A7FCB1-4232-1247-9382-AB3A04887B57}" type="pres">
      <dgm:prSet presAssocID="{38F9CC9D-833A-4345-BF35-90B979700F33}" presName="node" presStyleLbl="node1" presStyleIdx="0" presStyleCnt="4">
        <dgm:presLayoutVars>
          <dgm:bulletEnabled val="1"/>
        </dgm:presLayoutVars>
      </dgm:prSet>
      <dgm:spPr/>
    </dgm:pt>
    <dgm:pt modelId="{66E3F971-F1F8-BE41-8323-68DA3D03DF4E}" type="pres">
      <dgm:prSet presAssocID="{F9ACC9B6-D48D-B34E-8C7C-D3A9C3EB20B8}" presName="Name9" presStyleLbl="parChTrans1D2" presStyleIdx="1" presStyleCnt="4"/>
      <dgm:spPr/>
    </dgm:pt>
    <dgm:pt modelId="{BEC113B1-3C26-E643-AA8D-384BFD4175BB}" type="pres">
      <dgm:prSet presAssocID="{F9ACC9B6-D48D-B34E-8C7C-D3A9C3EB20B8}" presName="connTx" presStyleLbl="parChTrans1D2" presStyleIdx="1" presStyleCnt="4"/>
      <dgm:spPr/>
    </dgm:pt>
    <dgm:pt modelId="{78621A80-BD4B-024B-90E4-671EF9B02108}" type="pres">
      <dgm:prSet presAssocID="{9D1F00F5-777F-8244-852C-A8844C3875B5}" presName="node" presStyleLbl="node1" presStyleIdx="1" presStyleCnt="4">
        <dgm:presLayoutVars>
          <dgm:bulletEnabled val="1"/>
        </dgm:presLayoutVars>
      </dgm:prSet>
      <dgm:spPr/>
    </dgm:pt>
    <dgm:pt modelId="{7FF1334B-61F0-174B-A572-84EC9B6C6461}" type="pres">
      <dgm:prSet presAssocID="{FA4AAAA5-51CF-6645-B37A-2EE66AA7E2F7}" presName="Name9" presStyleLbl="parChTrans1D2" presStyleIdx="2" presStyleCnt="4"/>
      <dgm:spPr/>
    </dgm:pt>
    <dgm:pt modelId="{4B0AE7EE-FE70-FC4A-A16E-7DA84418BB72}" type="pres">
      <dgm:prSet presAssocID="{FA4AAAA5-51CF-6645-B37A-2EE66AA7E2F7}" presName="connTx" presStyleLbl="parChTrans1D2" presStyleIdx="2" presStyleCnt="4"/>
      <dgm:spPr/>
    </dgm:pt>
    <dgm:pt modelId="{573AD1F1-2C9D-C240-BD4D-F9EA65F59E53}" type="pres">
      <dgm:prSet presAssocID="{C11F92A2-A426-F544-BCF3-9010A026EEAE}" presName="node" presStyleLbl="node1" presStyleIdx="2" presStyleCnt="4">
        <dgm:presLayoutVars>
          <dgm:bulletEnabled val="1"/>
        </dgm:presLayoutVars>
      </dgm:prSet>
      <dgm:spPr/>
    </dgm:pt>
    <dgm:pt modelId="{89F2C56A-CFAE-3742-8C51-590FF7D493C7}" type="pres">
      <dgm:prSet presAssocID="{E2C9DD4E-D283-0D48-ACA9-6E2CCFBBC722}" presName="Name9" presStyleLbl="parChTrans1D2" presStyleIdx="3" presStyleCnt="4"/>
      <dgm:spPr/>
    </dgm:pt>
    <dgm:pt modelId="{DFFF844A-6ABD-5543-977C-030EDBF066D8}" type="pres">
      <dgm:prSet presAssocID="{E2C9DD4E-D283-0D48-ACA9-6E2CCFBBC722}" presName="connTx" presStyleLbl="parChTrans1D2" presStyleIdx="3" presStyleCnt="4"/>
      <dgm:spPr/>
    </dgm:pt>
    <dgm:pt modelId="{B05ADDB3-1B76-AF41-9032-5365781C4ABD}" type="pres">
      <dgm:prSet presAssocID="{7615676E-0BF0-2D47-AB6F-9C1D3221F283}" presName="node" presStyleLbl="node1" presStyleIdx="3" presStyleCnt="4">
        <dgm:presLayoutVars>
          <dgm:bulletEnabled val="1"/>
        </dgm:presLayoutVars>
      </dgm:prSet>
      <dgm:spPr/>
    </dgm:pt>
  </dgm:ptLst>
  <dgm:cxnLst>
    <dgm:cxn modelId="{D7170107-0E0B-A346-9C0A-79F2A2CCB31E}" type="presOf" srcId="{C11F92A2-A426-F544-BCF3-9010A026EEAE}" destId="{573AD1F1-2C9D-C240-BD4D-F9EA65F59E53}" srcOrd="0" destOrd="0" presId="urn:microsoft.com/office/officeart/2005/8/layout/radial1"/>
    <dgm:cxn modelId="{27A72F0A-1EAF-364D-8892-B12F0D203E04}" type="presOf" srcId="{A3A14E65-B52A-5E4C-927B-84297EB9EE71}" destId="{BF849B43-B7DA-4B4F-9CDB-C5EA8516FA05}" srcOrd="1" destOrd="0" presId="urn:microsoft.com/office/officeart/2005/8/layout/radial1"/>
    <dgm:cxn modelId="{78683B0C-6DF2-E54A-A405-3B4963A2F1BF}" type="presOf" srcId="{FA4AAAA5-51CF-6645-B37A-2EE66AA7E2F7}" destId="{7FF1334B-61F0-174B-A572-84EC9B6C6461}" srcOrd="0" destOrd="0" presId="urn:microsoft.com/office/officeart/2005/8/layout/radial1"/>
    <dgm:cxn modelId="{A2E06610-60E7-DC4B-8842-44C8A59928BA}" type="presOf" srcId="{E2C9DD4E-D283-0D48-ACA9-6E2CCFBBC722}" destId="{DFFF844A-6ABD-5543-977C-030EDBF066D8}" srcOrd="1" destOrd="0" presId="urn:microsoft.com/office/officeart/2005/8/layout/radial1"/>
    <dgm:cxn modelId="{E4148121-3AD3-6545-B523-DD33E3136C5A}" type="presOf" srcId="{9D1F00F5-777F-8244-852C-A8844C3875B5}" destId="{78621A80-BD4B-024B-90E4-671EF9B02108}" srcOrd="0" destOrd="0" presId="urn:microsoft.com/office/officeart/2005/8/layout/radial1"/>
    <dgm:cxn modelId="{45D5DB31-0897-CD48-BA38-68231B515A1B}" type="presOf" srcId="{6F179DFB-AA55-8042-8FE2-7EE1771AD4FD}" destId="{AF463202-D822-A64E-9A40-FDB7605350D0}" srcOrd="0" destOrd="0" presId="urn:microsoft.com/office/officeart/2005/8/layout/radial1"/>
    <dgm:cxn modelId="{47537D37-6AD2-E94F-BF90-F8E5D9630965}" srcId="{16B01CFB-14F2-1A41-B402-8435DBACF5F3}" destId="{7615676E-0BF0-2D47-AB6F-9C1D3221F283}" srcOrd="3" destOrd="0" parTransId="{E2C9DD4E-D283-0D48-ACA9-6E2CCFBBC722}" sibTransId="{E9DAABCC-3690-F849-9F6A-779C7EB6DB2A}"/>
    <dgm:cxn modelId="{4BB22538-50FF-D448-905D-EAB960C6C412}" type="presOf" srcId="{E2C9DD4E-D283-0D48-ACA9-6E2CCFBBC722}" destId="{89F2C56A-CFAE-3742-8C51-590FF7D493C7}" srcOrd="0" destOrd="0" presId="urn:microsoft.com/office/officeart/2005/8/layout/radial1"/>
    <dgm:cxn modelId="{5E8FC062-A343-D248-8174-15BDBE7CC84C}" srcId="{16B01CFB-14F2-1A41-B402-8435DBACF5F3}" destId="{38F9CC9D-833A-4345-BF35-90B979700F33}" srcOrd="0" destOrd="0" parTransId="{A3A14E65-B52A-5E4C-927B-84297EB9EE71}" sibTransId="{B93B35B5-192C-D24E-A28A-6533450A9BDF}"/>
    <dgm:cxn modelId="{AB7A3749-9E0A-FD45-A0D2-62D038CF7CBE}" srcId="{16B01CFB-14F2-1A41-B402-8435DBACF5F3}" destId="{9D1F00F5-777F-8244-852C-A8844C3875B5}" srcOrd="1" destOrd="0" parTransId="{F9ACC9B6-D48D-B34E-8C7C-D3A9C3EB20B8}" sibTransId="{10A5793D-21BF-DB45-89BF-DE8BE9967B11}"/>
    <dgm:cxn modelId="{0C005C51-7A96-8C40-A734-380383D71FC9}" type="presOf" srcId="{7615676E-0BF0-2D47-AB6F-9C1D3221F283}" destId="{B05ADDB3-1B76-AF41-9032-5365781C4ABD}" srcOrd="0" destOrd="0" presId="urn:microsoft.com/office/officeart/2005/8/layout/radial1"/>
    <dgm:cxn modelId="{1954E18E-D699-DA4E-AB08-583D89A2D177}" type="presOf" srcId="{FA4AAAA5-51CF-6645-B37A-2EE66AA7E2F7}" destId="{4B0AE7EE-FE70-FC4A-A16E-7DA84418BB72}" srcOrd="1" destOrd="0" presId="urn:microsoft.com/office/officeart/2005/8/layout/radial1"/>
    <dgm:cxn modelId="{600C3EA7-F28B-874F-A717-05E48C9CD621}" type="presOf" srcId="{38F9CC9D-833A-4345-BF35-90B979700F33}" destId="{07A7FCB1-4232-1247-9382-AB3A04887B57}" srcOrd="0" destOrd="0" presId="urn:microsoft.com/office/officeart/2005/8/layout/radial1"/>
    <dgm:cxn modelId="{3838F1B4-1202-BC4C-AC7E-99D44944AC65}" type="presOf" srcId="{16B01CFB-14F2-1A41-B402-8435DBACF5F3}" destId="{7DE290F4-2975-6E43-8F34-0F539E622963}" srcOrd="0" destOrd="0" presId="urn:microsoft.com/office/officeart/2005/8/layout/radial1"/>
    <dgm:cxn modelId="{44DF7FB9-CDD4-DE48-A2DF-A6092DD3CD70}" type="presOf" srcId="{F9ACC9B6-D48D-B34E-8C7C-D3A9C3EB20B8}" destId="{BEC113B1-3C26-E643-AA8D-384BFD4175BB}" srcOrd="1" destOrd="0" presId="urn:microsoft.com/office/officeart/2005/8/layout/radial1"/>
    <dgm:cxn modelId="{FEFEFFC1-4AE6-2A4C-9BEF-9F25BE11A507}" type="presOf" srcId="{F9ACC9B6-D48D-B34E-8C7C-D3A9C3EB20B8}" destId="{66E3F971-F1F8-BE41-8323-68DA3D03DF4E}" srcOrd="0" destOrd="0" presId="urn:microsoft.com/office/officeart/2005/8/layout/radial1"/>
    <dgm:cxn modelId="{1B7B8DE1-871D-7B4C-BB6F-3C06C1BACA53}" type="presOf" srcId="{A3A14E65-B52A-5E4C-927B-84297EB9EE71}" destId="{635B92B6-86B3-7B49-9751-C7FDEE3AF6A1}" srcOrd="0" destOrd="0" presId="urn:microsoft.com/office/officeart/2005/8/layout/radial1"/>
    <dgm:cxn modelId="{0A2B4FF7-F337-FC46-940E-62CB40BDFE84}" srcId="{6F179DFB-AA55-8042-8FE2-7EE1771AD4FD}" destId="{16B01CFB-14F2-1A41-B402-8435DBACF5F3}" srcOrd="0" destOrd="0" parTransId="{DDA20FA5-018F-9C4B-AB85-D34F3AA5053F}" sibTransId="{85034915-3C33-064E-946F-56F6DEBAF017}"/>
    <dgm:cxn modelId="{F49390FE-A136-F84E-A685-5B36762AFE2B}" srcId="{16B01CFB-14F2-1A41-B402-8435DBACF5F3}" destId="{C11F92A2-A426-F544-BCF3-9010A026EEAE}" srcOrd="2" destOrd="0" parTransId="{FA4AAAA5-51CF-6645-B37A-2EE66AA7E2F7}" sibTransId="{158B9DAA-628D-C24B-B8CC-624F18FD27C6}"/>
    <dgm:cxn modelId="{C3A5DB36-7328-8E48-8493-E82AFE89A85B}" type="presParOf" srcId="{AF463202-D822-A64E-9A40-FDB7605350D0}" destId="{7DE290F4-2975-6E43-8F34-0F539E622963}" srcOrd="0" destOrd="0" presId="urn:microsoft.com/office/officeart/2005/8/layout/radial1"/>
    <dgm:cxn modelId="{E7434F86-C128-4744-A7D1-0632832211F6}" type="presParOf" srcId="{AF463202-D822-A64E-9A40-FDB7605350D0}" destId="{635B92B6-86B3-7B49-9751-C7FDEE3AF6A1}" srcOrd="1" destOrd="0" presId="urn:microsoft.com/office/officeart/2005/8/layout/radial1"/>
    <dgm:cxn modelId="{EF1D0033-7BD9-4348-BF1C-D7F892950973}" type="presParOf" srcId="{635B92B6-86B3-7B49-9751-C7FDEE3AF6A1}" destId="{BF849B43-B7DA-4B4F-9CDB-C5EA8516FA05}" srcOrd="0" destOrd="0" presId="urn:microsoft.com/office/officeart/2005/8/layout/radial1"/>
    <dgm:cxn modelId="{68851166-32A1-B842-BDBE-6DF097545BF0}" type="presParOf" srcId="{AF463202-D822-A64E-9A40-FDB7605350D0}" destId="{07A7FCB1-4232-1247-9382-AB3A04887B57}" srcOrd="2" destOrd="0" presId="urn:microsoft.com/office/officeart/2005/8/layout/radial1"/>
    <dgm:cxn modelId="{CBA5CBF2-EDD9-4846-AA38-5597CE2082A1}" type="presParOf" srcId="{AF463202-D822-A64E-9A40-FDB7605350D0}" destId="{66E3F971-F1F8-BE41-8323-68DA3D03DF4E}" srcOrd="3" destOrd="0" presId="urn:microsoft.com/office/officeart/2005/8/layout/radial1"/>
    <dgm:cxn modelId="{19290CD6-02B8-3D41-87A0-2042EF903B4E}" type="presParOf" srcId="{66E3F971-F1F8-BE41-8323-68DA3D03DF4E}" destId="{BEC113B1-3C26-E643-AA8D-384BFD4175BB}" srcOrd="0" destOrd="0" presId="urn:microsoft.com/office/officeart/2005/8/layout/radial1"/>
    <dgm:cxn modelId="{D1CE1B8A-9C5A-D647-9377-0753683C539D}" type="presParOf" srcId="{AF463202-D822-A64E-9A40-FDB7605350D0}" destId="{78621A80-BD4B-024B-90E4-671EF9B02108}" srcOrd="4" destOrd="0" presId="urn:microsoft.com/office/officeart/2005/8/layout/radial1"/>
    <dgm:cxn modelId="{17BE4160-A71A-A745-A9B9-E939933BA18A}" type="presParOf" srcId="{AF463202-D822-A64E-9A40-FDB7605350D0}" destId="{7FF1334B-61F0-174B-A572-84EC9B6C6461}" srcOrd="5" destOrd="0" presId="urn:microsoft.com/office/officeart/2005/8/layout/radial1"/>
    <dgm:cxn modelId="{2FBBEF65-C089-8F4E-BE53-E109CB84373A}" type="presParOf" srcId="{7FF1334B-61F0-174B-A572-84EC9B6C6461}" destId="{4B0AE7EE-FE70-FC4A-A16E-7DA84418BB72}" srcOrd="0" destOrd="0" presId="urn:microsoft.com/office/officeart/2005/8/layout/radial1"/>
    <dgm:cxn modelId="{F7F9A9D3-051C-FF46-A4EF-F867B83FFD2A}" type="presParOf" srcId="{AF463202-D822-A64E-9A40-FDB7605350D0}" destId="{573AD1F1-2C9D-C240-BD4D-F9EA65F59E53}" srcOrd="6" destOrd="0" presId="urn:microsoft.com/office/officeart/2005/8/layout/radial1"/>
    <dgm:cxn modelId="{CCE52025-BF22-CE4C-8933-710F2E625423}" type="presParOf" srcId="{AF463202-D822-A64E-9A40-FDB7605350D0}" destId="{89F2C56A-CFAE-3742-8C51-590FF7D493C7}" srcOrd="7" destOrd="0" presId="urn:microsoft.com/office/officeart/2005/8/layout/radial1"/>
    <dgm:cxn modelId="{DD4353CF-58D8-4B40-8412-862EB7BC7569}" type="presParOf" srcId="{89F2C56A-CFAE-3742-8C51-590FF7D493C7}" destId="{DFFF844A-6ABD-5543-977C-030EDBF066D8}" srcOrd="0" destOrd="0" presId="urn:microsoft.com/office/officeart/2005/8/layout/radial1"/>
    <dgm:cxn modelId="{FBD6F92B-ED43-C44B-B2A6-AA8F0ADF1C21}" type="presParOf" srcId="{AF463202-D822-A64E-9A40-FDB7605350D0}" destId="{B05ADDB3-1B76-AF41-9032-5365781C4ABD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E290F4-2975-6E43-8F34-0F539E622963}">
      <dsp:nvSpPr>
        <dsp:cNvPr id="0" name=""/>
        <dsp:cNvSpPr/>
      </dsp:nvSpPr>
      <dsp:spPr>
        <a:xfrm>
          <a:off x="1386701" y="999065"/>
          <a:ext cx="760058" cy="76005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3613</a:t>
          </a:r>
        </a:p>
      </dsp:txBody>
      <dsp:txXfrm>
        <a:off x="1498009" y="1110373"/>
        <a:ext cx="537442" cy="537442"/>
      </dsp:txXfrm>
    </dsp:sp>
    <dsp:sp modelId="{635B92B6-86B3-7B49-9751-C7FDEE3AF6A1}">
      <dsp:nvSpPr>
        <dsp:cNvPr id="0" name=""/>
        <dsp:cNvSpPr/>
      </dsp:nvSpPr>
      <dsp:spPr>
        <a:xfrm rot="16200000">
          <a:off x="1652145" y="865121"/>
          <a:ext cx="229170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229170" y="1935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761001" y="878751"/>
        <a:ext cx="11458" cy="11458"/>
      </dsp:txXfrm>
    </dsp:sp>
    <dsp:sp modelId="{07A7FCB1-4232-1247-9382-AB3A04887B57}">
      <dsp:nvSpPr>
        <dsp:cNvPr id="0" name=""/>
        <dsp:cNvSpPr/>
      </dsp:nvSpPr>
      <dsp:spPr>
        <a:xfrm>
          <a:off x="1386701" y="9836"/>
          <a:ext cx="760058" cy="76005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SIS</a:t>
          </a:r>
          <a:endParaRPr lang="en-US" sz="1000" b="1" kern="1200"/>
        </a:p>
      </dsp:txBody>
      <dsp:txXfrm>
        <a:off x="1498009" y="121144"/>
        <a:ext cx="537442" cy="537442"/>
      </dsp:txXfrm>
    </dsp:sp>
    <dsp:sp modelId="{66E3F971-F1F8-BE41-8323-68DA3D03DF4E}">
      <dsp:nvSpPr>
        <dsp:cNvPr id="0" name=""/>
        <dsp:cNvSpPr/>
      </dsp:nvSpPr>
      <dsp:spPr>
        <a:xfrm>
          <a:off x="2146760" y="1359735"/>
          <a:ext cx="229170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229170" y="1935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255616" y="1373365"/>
        <a:ext cx="11458" cy="11458"/>
      </dsp:txXfrm>
    </dsp:sp>
    <dsp:sp modelId="{78621A80-BD4B-024B-90E4-671EF9B02108}">
      <dsp:nvSpPr>
        <dsp:cNvPr id="0" name=""/>
        <dsp:cNvSpPr/>
      </dsp:nvSpPr>
      <dsp:spPr>
        <a:xfrm>
          <a:off x="2375930" y="999065"/>
          <a:ext cx="760058" cy="760058"/>
        </a:xfrm>
        <a:prstGeom prst="ellipse">
          <a:avLst/>
        </a:prstGeom>
        <a:solidFill>
          <a:schemeClr val="accent4">
            <a:hueOff val="4096579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Food</a:t>
          </a:r>
          <a:endParaRPr lang="en-US" sz="1000" b="1" kern="1200"/>
        </a:p>
      </dsp:txBody>
      <dsp:txXfrm>
        <a:off x="2487238" y="1110373"/>
        <a:ext cx="537442" cy="537442"/>
      </dsp:txXfrm>
    </dsp:sp>
    <dsp:sp modelId="{7FF1334B-61F0-174B-A572-84EC9B6C6461}">
      <dsp:nvSpPr>
        <dsp:cNvPr id="0" name=""/>
        <dsp:cNvSpPr/>
      </dsp:nvSpPr>
      <dsp:spPr>
        <a:xfrm rot="5400000">
          <a:off x="1652145" y="1854350"/>
          <a:ext cx="229170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229170" y="1935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761001" y="1867980"/>
        <a:ext cx="11458" cy="11458"/>
      </dsp:txXfrm>
    </dsp:sp>
    <dsp:sp modelId="{573AD1F1-2C9D-C240-BD4D-F9EA65F59E53}">
      <dsp:nvSpPr>
        <dsp:cNvPr id="0" name=""/>
        <dsp:cNvSpPr/>
      </dsp:nvSpPr>
      <dsp:spPr>
        <a:xfrm>
          <a:off x="1386701" y="1988294"/>
          <a:ext cx="760058" cy="760058"/>
        </a:xfrm>
        <a:prstGeom prst="ellipse">
          <a:avLst/>
        </a:prstGeom>
        <a:solidFill>
          <a:schemeClr val="accent4">
            <a:hueOff val="8193159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 err="1"/>
            <a:t>MiLearn</a:t>
          </a:r>
          <a:endParaRPr lang="en-US" sz="1000" b="1" kern="1200"/>
        </a:p>
      </dsp:txBody>
      <dsp:txXfrm>
        <a:off x="1498009" y="2099602"/>
        <a:ext cx="537442" cy="537442"/>
      </dsp:txXfrm>
    </dsp:sp>
    <dsp:sp modelId="{89F2C56A-CFAE-3742-8C51-590FF7D493C7}">
      <dsp:nvSpPr>
        <dsp:cNvPr id="0" name=""/>
        <dsp:cNvSpPr/>
      </dsp:nvSpPr>
      <dsp:spPr>
        <a:xfrm rot="10800000">
          <a:off x="1157531" y="1359735"/>
          <a:ext cx="229170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229170" y="19359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10800000">
        <a:off x="1266387" y="1373365"/>
        <a:ext cx="11458" cy="11458"/>
      </dsp:txXfrm>
    </dsp:sp>
    <dsp:sp modelId="{B05ADDB3-1B76-AF41-9032-5365781C4ABD}">
      <dsp:nvSpPr>
        <dsp:cNvPr id="0" name=""/>
        <dsp:cNvSpPr/>
      </dsp:nvSpPr>
      <dsp:spPr>
        <a:xfrm>
          <a:off x="397472" y="999065"/>
          <a:ext cx="760058" cy="760058"/>
        </a:xfrm>
        <a:prstGeom prst="ellipse">
          <a:avLst/>
        </a:prstGeom>
        <a:solidFill>
          <a:schemeClr val="accent4">
            <a:hueOff val="12289737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800" b="1" kern="1200">
              <a:latin typeface="Arial Narrow" panose="020B0606020202030204" pitchFamily="34" charset="0"/>
            </a:rPr>
            <a:t>Dashboards</a:t>
          </a:r>
          <a:endParaRPr lang="en-US" sz="700" b="1" kern="1200">
            <a:latin typeface="Arial Narrow" panose="020B0606020202030204" pitchFamily="34" charset="0"/>
          </a:endParaRPr>
        </a:p>
      </dsp:txBody>
      <dsp:txXfrm>
        <a:off x="508780" y="1110373"/>
        <a:ext cx="537442" cy="537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5D7B8-0C75-41D6-80FA-DCAD2800A038}" type="datetimeFigureOut">
              <a:rPr lang="en-US" smtClean="0"/>
              <a:t>10/28/2020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DF8D8C-2030-4050-912D-33F6B5BB1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25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F8D8C-2030-4050-912D-33F6B5BB1B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15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DF8D8C-2030-4050-912D-33F6B5BB1B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249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1852"/>
            <a:ext cx="9144000" cy="12577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13049" y="5641849"/>
            <a:ext cx="9178953" cy="12446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6" y="6089904"/>
            <a:ext cx="1669553" cy="7315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916" y="5914397"/>
            <a:ext cx="9144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" y="1122363"/>
            <a:ext cx="10917936" cy="2387600"/>
          </a:xfrm>
        </p:spPr>
        <p:txBody>
          <a:bodyPr anchor="b"/>
          <a:lstStyle>
            <a:lvl1pPr algn="ctr">
              <a:defRPr sz="6000">
                <a:solidFill>
                  <a:srgbClr val="067EBD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" y="3602038"/>
            <a:ext cx="1091793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759656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 hasCustomPrompt="1"/>
          </p:nvPr>
        </p:nvSpPr>
        <p:spPr>
          <a:xfrm>
            <a:off x="838200" y="1280163"/>
            <a:ext cx="10515600" cy="489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800"/>
            </a:lvl1pPr>
            <a:lvl2pPr marL="914377" indent="-457189">
              <a:buFont typeface="Courier New" panose="02070309020205020404" pitchFamily="49" charset="0"/>
              <a:buChar char="o"/>
              <a:defRPr sz="2400"/>
            </a:lvl2pPr>
            <a:lvl3pPr marL="1257269" indent="-342891">
              <a:buFont typeface="Arial" panose="020B0604020202020204" pitchFamily="34" charset="0"/>
              <a:buChar char="•"/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1603738" y="6355705"/>
            <a:ext cx="435863" cy="365125"/>
          </a:xfrm>
        </p:spPr>
        <p:txBody>
          <a:bodyPr/>
          <a:lstStyle>
            <a:lvl1pPr algn="ctr">
              <a:defRPr b="0"/>
            </a:lvl1pPr>
          </a:lstStyle>
          <a:p>
            <a:pPr>
              <a:defRPr/>
            </a:pPr>
            <a:fld id="{B71038AC-B710-4B8B-BF3B-94AC1F5C79FE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898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10/28/2020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10/28/2020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10/28/2020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10/28/2020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10/28/2020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46309"/>
            <a:ext cx="10515600" cy="88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80163"/>
            <a:ext cx="10515600" cy="489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0180"/>
            <a:ext cx="9144000" cy="9193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13047" y="5980179"/>
            <a:ext cx="9178953" cy="9063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296399" y="635570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pPr defTabSz="914377">
              <a:defRPr/>
            </a:pPr>
            <a:fld id="{B71038AC-B710-4B8B-BF3B-94AC1F5C79FE}" type="slidenum">
              <a:rPr lang="en-US" smtClean="0">
                <a:solidFill>
                  <a:prstClr val="white"/>
                </a:solidFill>
              </a:rPr>
              <a:pPr defTabSz="914377">
                <a:defRPr/>
              </a:pPr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729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docs.ed-fi.org/display/EFDSDRAFT/ED-FI+WORKING+DRAFT+3+-+DIGITAL+EQUITY+COLLECTION" TargetMode="External"/><Relationship Id="rId2" Type="http://schemas.openxmlformats.org/officeDocument/2006/relationships/hyperlink" Target="http://www.legislature.mi.gov/documents/2019-2020/publicact/pdf/2020-PA-0149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dirk.Bradley@kresa.org" TargetMode="External"/><Relationship Id="rId7" Type="http://schemas.openxmlformats.org/officeDocument/2006/relationships/image" Target="../media/image10.png"/><Relationship Id="rId2" Type="http://schemas.openxmlformats.org/officeDocument/2006/relationships/hyperlink" Target="mailto:Don.Dailey@kresa.or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Tim.Davis@midatahub.org" TargetMode="External"/><Relationship Id="rId5" Type="http://schemas.openxmlformats.org/officeDocument/2006/relationships/hyperlink" Target="mailto:tom.johnson@kresa.org" TargetMode="External"/><Relationship Id="rId4" Type="http://schemas.openxmlformats.org/officeDocument/2006/relationships/hyperlink" Target="mailto:Kevin.Bullard@kresa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1433879"/>
            <a:ext cx="2067318" cy="8982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22" y="667382"/>
            <a:ext cx="1992890" cy="766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" y="6142427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000" b="1">
                <a:cs typeface="Aharoni" panose="02010803020104030203" pitchFamily="2" charset="-79"/>
              </a:rPr>
              <a:t>Don Dailey, </a:t>
            </a:r>
            <a:r>
              <a:rPr lang="en-US" sz="2000">
                <a:cs typeface="Aharoni" panose="02010803020104030203" pitchFamily="2" charset="-79"/>
              </a:rPr>
              <a:t>Data Hub Project Manager – </a:t>
            </a:r>
            <a:r>
              <a:rPr lang="en-US" sz="2000" b="1">
                <a:cs typeface="Aharoni" panose="02010803020104030203" pitchFamily="2" charset="-79"/>
              </a:rPr>
              <a:t>Kevin Bullard</a:t>
            </a:r>
            <a:r>
              <a:rPr lang="en-US" sz="2000">
                <a:cs typeface="Aharoni" panose="02010803020104030203" pitchFamily="2" charset="-79"/>
              </a:rPr>
              <a:t>, Data Hub Integration Support Manager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000">
                <a:cs typeface="Aharoni" panose="02010803020104030203" pitchFamily="2" charset="-79"/>
              </a:rPr>
              <a:t> </a:t>
            </a:r>
            <a:r>
              <a:rPr lang="en-US" sz="2000" b="1">
                <a:cs typeface="Aharoni" panose="02010803020104030203" pitchFamily="2" charset="-79"/>
              </a:rPr>
              <a:t>Dirk Bradley</a:t>
            </a:r>
            <a:r>
              <a:rPr lang="en-US" sz="2000">
                <a:cs typeface="Aharoni" panose="02010803020104030203" pitchFamily="2" charset="-79"/>
              </a:rPr>
              <a:t>, Operations Manager – </a:t>
            </a:r>
            <a:r>
              <a:rPr lang="en-US" sz="2000" b="1">
                <a:cs typeface="Aharoni" panose="02010803020104030203" pitchFamily="2" charset="-79"/>
              </a:rPr>
              <a:t>Tom Johnson</a:t>
            </a:r>
            <a:r>
              <a:rPr lang="en-US" sz="2000">
                <a:cs typeface="Aharoni" panose="02010803020104030203" pitchFamily="2" charset="-79"/>
              </a:rPr>
              <a:t>, Actionable Data Manager – </a:t>
            </a:r>
            <a:r>
              <a:rPr lang="en-US" sz="2000" b="1">
                <a:cs typeface="Aharoni" panose="02010803020104030203" pitchFamily="2" charset="-79"/>
              </a:rPr>
              <a:t>Tim Davis,</a:t>
            </a:r>
            <a:r>
              <a:rPr lang="en-US" sz="2000">
                <a:cs typeface="Aharoni" panose="02010803020104030203" pitchFamily="2" charset="-79"/>
              </a:rPr>
              <a:t> Vendor Relations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4" y="1051688"/>
            <a:ext cx="9565273" cy="2541431"/>
          </a:xfrm>
        </p:spPr>
        <p:txBody>
          <a:bodyPr>
            <a:normAutofit fontScale="90000"/>
          </a:bodyPr>
          <a:lstStyle/>
          <a:p>
            <a:r>
              <a:rPr lang="en-US" dirty="0"/>
              <a:t>Michigan Data Hub</a:t>
            </a:r>
            <a:br>
              <a:rPr lang="en-US" dirty="0"/>
            </a:br>
            <a:r>
              <a:rPr lang="en-US" dirty="0"/>
              <a:t>Vendor Update, October 2020</a:t>
            </a:r>
            <a:br>
              <a:rPr lang="en-US" dirty="0"/>
            </a:b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623" y="2332094"/>
            <a:ext cx="2188214" cy="10116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6"/>
          <a:stretch/>
        </p:blipFill>
        <p:spPr>
          <a:xfrm>
            <a:off x="5209309" y="3019963"/>
            <a:ext cx="5380719" cy="2664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C5D615-55B0-4C85-AF27-6278541860A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62536"/>
          <a:stretch/>
        </p:blipFill>
        <p:spPr>
          <a:xfrm>
            <a:off x="2804639" y="3296043"/>
            <a:ext cx="2404670" cy="21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9037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D7A96-499D-46BB-A5CB-E9CDB0F31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Initiatives Leveraging MiDataHub Infrastructure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E1FD3-46EE-4275-BB0B-66161DDBF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Michigan Integrated Continuous Improvement Process (MICIP) Tool – New school improvement tool – uses SSO and aggregated data visualizations</a:t>
            </a:r>
          </a:p>
          <a:p>
            <a:r>
              <a:rPr lang="en-US" dirty="0">
                <a:hlinkClick r:id="rId2"/>
              </a:rPr>
              <a:t>Return to Learn </a:t>
            </a:r>
            <a:r>
              <a:rPr lang="en-US" dirty="0"/>
              <a:t>– Legislation requires that districts deliver benchmark assessments and report that data via MiDataHub, where we will aggregate and provide to CEPI/MDE for reporting to governor and legislature.  Main emphasis on 4 MDE identified assessments (DRC, </a:t>
            </a:r>
            <a:r>
              <a:rPr lang="en-US" dirty="0" err="1"/>
              <a:t>iReady</a:t>
            </a:r>
            <a:r>
              <a:rPr lang="en-US" dirty="0"/>
              <a:t>, NWEA, STAR), but also looking to get other assessments (Acadience, </a:t>
            </a:r>
            <a:r>
              <a:rPr lang="en-US" dirty="0" err="1"/>
              <a:t>aimsWebPlus</a:t>
            </a:r>
            <a:r>
              <a:rPr lang="en-US" dirty="0"/>
              <a:t>, </a:t>
            </a:r>
            <a:r>
              <a:rPr lang="en-US" dirty="0" err="1"/>
              <a:t>FastBridge</a:t>
            </a:r>
            <a:r>
              <a:rPr lang="en-US" dirty="0"/>
              <a:t>, etc.) </a:t>
            </a:r>
          </a:p>
          <a:p>
            <a:r>
              <a:rPr lang="en-US" dirty="0">
                <a:hlinkClick r:id="rId3"/>
              </a:rPr>
              <a:t>Digital Equity Collection </a:t>
            </a:r>
            <a:r>
              <a:rPr lang="en-US" dirty="0"/>
              <a:t>– Leverage the Ed-Fi </a:t>
            </a:r>
            <a:r>
              <a:rPr lang="en-US" dirty="0" err="1"/>
              <a:t>studentEducationOrganizationAssociation</a:t>
            </a:r>
            <a:r>
              <a:rPr lang="en-US" dirty="0"/>
              <a:t> </a:t>
            </a:r>
            <a:r>
              <a:rPr lang="en-US" dirty="0" err="1"/>
              <a:t>studentIndicators</a:t>
            </a:r>
            <a:r>
              <a:rPr lang="en-US" dirty="0"/>
              <a:t> array to collect data on device usage and internet performance</a:t>
            </a:r>
          </a:p>
          <a:p>
            <a:r>
              <a:rPr lang="en-US" dirty="0"/>
              <a:t>Direct Certification API – CEPI is following up work on UIC services (Identity) and Snack-Pack to allow for lookup of individual student direct certification status, as well as downloading the entire district report.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033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14B73-C9BB-4333-B6C9-651CD2AA4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 Queries Demo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0D8D-7F30-4835-993D-5D6EF918C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Ben Meyers</a:t>
            </a:r>
          </a:p>
          <a:p>
            <a:r>
              <a:rPr lang="en-US" dirty="0"/>
              <a:t>Double Line Partners</a:t>
            </a:r>
          </a:p>
          <a:p>
            <a:r>
              <a:rPr lang="en-US" dirty="0"/>
              <a:t>Originally this was added to our v2.4 environment, but not used</a:t>
            </a:r>
          </a:p>
          <a:p>
            <a:r>
              <a:rPr lang="en-US" dirty="0"/>
              <a:t>Standard part of Ed-Fi v3.x API</a:t>
            </a:r>
          </a:p>
        </p:txBody>
      </p:sp>
    </p:spTree>
    <p:extLst>
      <p:ext uri="{BB962C8B-B14F-4D97-AF65-F5344CB8AC3E}">
        <p14:creationId xmlns:p14="http://schemas.microsoft.com/office/powerpoint/2010/main" val="2622349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24222-F8C0-4F18-A4DF-33A893207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987" y="802299"/>
            <a:ext cx="9089865" cy="3703960"/>
          </a:xfrm>
        </p:spPr>
        <p:txBody>
          <a:bodyPr vert="horz" lIns="91440" tIns="45720" rIns="91440" bIns="0" rtlCol="0" anchor="b">
            <a:normAutofit/>
          </a:bodyPr>
          <a:lstStyle/>
          <a:p>
            <a:pPr algn="ctr"/>
            <a:r>
              <a:rPr lang="en-US" sz="6600" dirty="0"/>
              <a:t>Other</a:t>
            </a:r>
          </a:p>
        </p:txBody>
      </p:sp>
    </p:spTree>
    <p:extLst>
      <p:ext uri="{BB962C8B-B14F-4D97-AF65-F5344CB8AC3E}">
        <p14:creationId xmlns:p14="http://schemas.microsoft.com/office/powerpoint/2010/main" val="1131530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ED05234-59F2-438F-99BB-C1D5FE6AB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AFBBF0-B883-4E26-9359-B5CECFDCD6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156D5FE-EB26-4C38-8EC5-E5FFE1B302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19987F4-3B90-44B5-BC28-BCB01759B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8454B2E-D2DB-42C2-A224-BCEC47B86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B61146-1CF0-40E1-B66E-C22BD9207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224222-F8C0-4F18-A4DF-33A893207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4987" y="802299"/>
            <a:ext cx="9089865" cy="3703960"/>
          </a:xfrm>
        </p:spPr>
        <p:txBody>
          <a:bodyPr vert="horz" lIns="91440" tIns="45720" rIns="91440" bIns="0" rtlCol="0" anchor="b">
            <a:normAutofit/>
          </a:bodyPr>
          <a:lstStyle/>
          <a:p>
            <a:pPr algn="ctr"/>
            <a:r>
              <a:rPr lang="en-US" sz="6600"/>
              <a:t>Q/A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E5065C-30A9-480A-9E93-74CC14902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037976" y="4768183"/>
            <a:ext cx="838176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D5165267-B23F-4016-85F9-10FFB3471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7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6"/>
          <p:cNvSpPr txBox="1">
            <a:spLocks/>
          </p:cNvSpPr>
          <p:nvPr/>
        </p:nvSpPr>
        <p:spPr>
          <a:xfrm>
            <a:off x="5817578" y="864867"/>
            <a:ext cx="5969976" cy="56755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3341" y="249016"/>
            <a:ext cx="9520237" cy="6318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>
                <a:ln w="0"/>
                <a:cs typeface="Al Bayan Plain" pitchFamily="2" charset="-78"/>
              </a:rPr>
              <a:t>More Information:</a:t>
            </a:r>
          </a:p>
        </p:txBody>
      </p:sp>
      <p:sp>
        <p:nvSpPr>
          <p:cNvPr id="6" name="Rectangle 5"/>
          <p:cNvSpPr/>
          <p:nvPr/>
        </p:nvSpPr>
        <p:spPr>
          <a:xfrm>
            <a:off x="733901" y="1151081"/>
            <a:ext cx="1105365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Michigan Data Hub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800" b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Kalamazoo RESA, Fiscal Agent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4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1819 E. </a:t>
            </a:r>
            <a:r>
              <a:rPr lang="en-US" sz="2400" err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Milham</a:t>
            </a:r>
            <a:r>
              <a:rPr lang="en-US" sz="24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Road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24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Portage, MI 49002</a:t>
            </a:r>
          </a:p>
          <a:p>
            <a:pPr lvl="0" algn="ctr" defTabSz="914400">
              <a:spcBef>
                <a:spcPct val="20000"/>
              </a:spcBef>
              <a:defRPr/>
            </a:pPr>
            <a:endParaRPr lang="en-US" sz="1600">
              <a:solidFill>
                <a:srgbClr val="0D9E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 b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Don Dailey		Dirk Bradley		Kevin Bullard		Tom Johnson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Project Manager		Operations Manager		Support Manager		Actionable Data Manager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Cell: 269-217-4427		Cell: 269-267-8632		Cell:  269-910-5343		Cell:  231-383-2668 </a:t>
            </a:r>
          </a:p>
          <a:p>
            <a:pPr lvl="0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2"/>
              </a:rPr>
              <a:t>Don.Dailey@kresa.org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3"/>
              </a:rPr>
              <a:t>dirk.Bradley@kresa.org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4"/>
              </a:rPr>
              <a:t>Kevin.Bullard@kresa.org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	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5"/>
              </a:rPr>
              <a:t>tom.johnson@kresa.org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</a:t>
            </a:r>
          </a:p>
          <a:p>
            <a:pPr lvl="0" defTabSz="914400">
              <a:spcBef>
                <a:spcPct val="20000"/>
              </a:spcBef>
              <a:defRPr/>
            </a:pPr>
            <a:endParaRPr lang="en-US" sz="1600">
              <a:solidFill>
                <a:srgbClr val="7AB8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1600" b="1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Tim Davis</a:t>
            </a:r>
          </a:p>
          <a:p>
            <a:pPr algn="ctr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V</a:t>
            </a:r>
            <a:r>
              <a:rPr lang="en-US" sz="16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endor Relations Manager</a:t>
            </a:r>
          </a:p>
          <a:p>
            <a:pPr algn="ctr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0D9E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Cell: 231-342-5407</a:t>
            </a:r>
          </a:p>
          <a:p>
            <a:pPr lvl="0" algn="ctr" defTabSz="914400">
              <a:spcBef>
                <a:spcPct val="20000"/>
              </a:spcBef>
              <a:defRPr/>
            </a:pP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  <a:hlinkClick r:id="rId6"/>
              </a:rPr>
              <a:t>Tim.Davis@midatahub.org</a:t>
            </a:r>
            <a:r>
              <a:rPr lang="en-US" sz="1600">
                <a:solidFill>
                  <a:srgbClr val="7AB800">
                    <a:lumMod val="75000"/>
                  </a:srgbClr>
                </a:solidFill>
                <a:latin typeface="+mj-lt"/>
                <a:cs typeface="Aharoni" panose="02010803020104030203" pitchFamily="2" charset="-79"/>
              </a:rPr>
              <a:t> </a:t>
            </a:r>
          </a:p>
          <a:p>
            <a:pPr lvl="0" defTabSz="914400">
              <a:spcBef>
                <a:spcPct val="20000"/>
              </a:spcBef>
              <a:defRPr/>
            </a:pPr>
            <a:endParaRPr lang="en-US" sz="1600">
              <a:solidFill>
                <a:srgbClr val="7AB800">
                  <a:lumMod val="75000"/>
                </a:srgbClr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3341" y="6281855"/>
            <a:ext cx="109039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/>
              <a:t>http://www.midatahub.org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92F408-66DD-48DE-A2AB-9EC5FD9DF6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152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</p:spPr>
        <p:txBody>
          <a:bodyPr/>
          <a:lstStyle/>
          <a:p>
            <a:r>
              <a:rPr lang="en-US"/>
              <a:t>Agenda</a:t>
            </a:r>
            <a:br>
              <a:rPr 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7134" y="1702923"/>
            <a:ext cx="8656680" cy="3917654"/>
          </a:xfrm>
        </p:spPr>
        <p:txBody>
          <a:bodyPr numCol="1">
            <a:noAutofit/>
          </a:bodyPr>
          <a:lstStyle/>
          <a:p>
            <a:pPr fontAlgn="base"/>
            <a:r>
              <a:rPr lang="en-US" dirty="0"/>
              <a:t>Welcome and overview of agenda</a:t>
            </a:r>
          </a:p>
          <a:p>
            <a:pPr fontAlgn="base"/>
            <a:r>
              <a:rPr lang="en-US" dirty="0"/>
              <a:t>MiDataHub Status and 3.1 Update</a:t>
            </a:r>
          </a:p>
          <a:p>
            <a:pPr fontAlgn="base"/>
            <a:r>
              <a:rPr lang="en-US" dirty="0"/>
              <a:t>Modification to Descriptor Namespaces – impact on data</a:t>
            </a:r>
          </a:p>
          <a:p>
            <a:pPr fontAlgn="base"/>
            <a:r>
              <a:rPr lang="en-US" dirty="0"/>
              <a:t>New Initiatives Leveraging MiDataHub Infrastructure </a:t>
            </a:r>
          </a:p>
          <a:p>
            <a:pPr fontAlgn="base"/>
            <a:r>
              <a:rPr lang="en-US" dirty="0"/>
              <a:t>Demonstration of Change Queries – Ben Meyers from Double Line Partners</a:t>
            </a:r>
          </a:p>
          <a:p>
            <a:pPr fontAlgn="base"/>
            <a:r>
              <a:rPr lang="en-US" dirty="0"/>
              <a:t>Other</a:t>
            </a:r>
          </a:p>
          <a:p>
            <a:pPr fontAlgn="base"/>
            <a:r>
              <a:rPr lang="en-US" dirty="0"/>
              <a:t>Q&amp;A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A78958-72C4-41EC-BD0F-3DAB7AC90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4229" y="6190794"/>
            <a:ext cx="2226128" cy="63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807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7FBBD489-A7EF-4094-A5DB-2D52732E5557}"/>
              </a:ext>
            </a:extLst>
          </p:cNvPr>
          <p:cNvSpPr txBox="1">
            <a:spLocks/>
          </p:cNvSpPr>
          <p:nvPr/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/>
              <a:t>Current Participation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86B9A3-F74C-48FF-BC5D-652BF89FE2B4}"/>
              </a:ext>
            </a:extLst>
          </p:cNvPr>
          <p:cNvSpPr txBox="1"/>
          <p:nvPr/>
        </p:nvSpPr>
        <p:spPr>
          <a:xfrm>
            <a:off x="3598890" y="4221007"/>
            <a:ext cx="2667000" cy="221599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/>
              <a:t>6.1 </a:t>
            </a:r>
          </a:p>
          <a:p>
            <a:pPr algn="ctr"/>
            <a:r>
              <a:rPr lang="en-US" b="1" dirty="0"/>
              <a:t>Systems Integrated per District</a:t>
            </a:r>
          </a:p>
          <a:p>
            <a:pPr algn="ctr"/>
            <a:endParaRPr lang="en-US" b="1" dirty="0"/>
          </a:p>
          <a:p>
            <a:pPr algn="ctr"/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5AE533-F2F4-614B-86FD-A548502E522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928181" y="7858"/>
            <a:ext cx="5236442" cy="6842283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0790F6B-F9D7-D249-B5DB-725E3E99F6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5265988"/>
              </p:ext>
            </p:extLst>
          </p:nvPr>
        </p:nvGraphicFramePr>
        <p:xfrm>
          <a:off x="209966" y="1259958"/>
          <a:ext cx="6055924" cy="2358226"/>
        </p:xfrm>
        <a:graphic>
          <a:graphicData uri="http://schemas.openxmlformats.org/drawingml/2006/table">
            <a:tbl>
              <a:tblPr/>
              <a:tblGrid>
                <a:gridCol w="1513981">
                  <a:extLst>
                    <a:ext uri="{9D8B030D-6E8A-4147-A177-3AD203B41FA5}">
                      <a16:colId xmlns:a16="http://schemas.microsoft.com/office/drawing/2014/main" val="1923850249"/>
                    </a:ext>
                  </a:extLst>
                </a:gridCol>
                <a:gridCol w="1513981">
                  <a:extLst>
                    <a:ext uri="{9D8B030D-6E8A-4147-A177-3AD203B41FA5}">
                      <a16:colId xmlns:a16="http://schemas.microsoft.com/office/drawing/2014/main" val="3521908926"/>
                    </a:ext>
                  </a:extLst>
                </a:gridCol>
                <a:gridCol w="1498964">
                  <a:extLst>
                    <a:ext uri="{9D8B030D-6E8A-4147-A177-3AD203B41FA5}">
                      <a16:colId xmlns:a16="http://schemas.microsoft.com/office/drawing/2014/main" val="229944426"/>
                    </a:ext>
                  </a:extLst>
                </a:gridCol>
                <a:gridCol w="1528998">
                  <a:extLst>
                    <a:ext uri="{9D8B030D-6E8A-4147-A177-3AD203B41FA5}">
                      <a16:colId xmlns:a16="http://schemas.microsoft.com/office/drawing/2014/main" val="2913601948"/>
                    </a:ext>
                  </a:extLst>
                </a:gridCol>
              </a:tblGrid>
              <a:tr h="433356">
                <a:tc>
                  <a:txBody>
                    <a:bodyPr/>
                    <a:lstStyle/>
                    <a:p>
                      <a:pPr rtl="0" fontAlgn="b"/>
                      <a:endParaRPr lang="en-US" sz="20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Live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effectLst/>
                        </a:rPr>
                        <a:t>In-Process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>
                          <a:solidFill>
                            <a:srgbClr val="FFFFFF"/>
                          </a:solidFill>
                          <a:effectLst/>
                        </a:rPr>
                        <a:t>Total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512977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Districts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solidFill>
                            <a:srgbClr val="FFFFFF"/>
                          </a:solidFill>
                          <a:effectLst/>
                        </a:rPr>
                        <a:t>588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effectLst/>
                        </a:rPr>
                        <a:t>156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</a:rPr>
                        <a:t>744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923430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Districts 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solidFill>
                            <a:srgbClr val="FFFFFF"/>
                          </a:solidFill>
                          <a:effectLst/>
                        </a:rPr>
                        <a:t>66%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effectLst/>
                        </a:rPr>
                        <a:t>18%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</a:rPr>
                        <a:t>84%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703106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Headcount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solidFill>
                            <a:srgbClr val="FFFFFF"/>
                          </a:solidFill>
                          <a:effectLst/>
                        </a:rPr>
                        <a:t>1,244,534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effectLst/>
                        </a:rPr>
                        <a:t>n/a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</a:rPr>
                        <a:t>n/a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754605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Students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solidFill>
                            <a:srgbClr val="FFFFFF"/>
                          </a:solidFill>
                          <a:effectLst/>
                        </a:rPr>
                        <a:t>1,197,729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effectLst/>
                        </a:rPr>
                        <a:t>158,581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</a:rPr>
                        <a:t>1,356,310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772163"/>
                  </a:ext>
                </a:extLst>
              </a:tr>
              <a:tr h="384974">
                <a:tc>
                  <a:txBody>
                    <a:bodyPr/>
                    <a:lstStyle/>
                    <a:p>
                      <a:pPr rtl="0" fontAlgn="b"/>
                      <a:r>
                        <a:rPr lang="en-US" sz="2000" b="1">
                          <a:effectLst/>
                        </a:rPr>
                        <a:t>Students 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solidFill>
                            <a:srgbClr val="FFFFFF"/>
                          </a:solidFill>
                          <a:effectLst/>
                        </a:rPr>
                        <a:t>79%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8761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dirty="0">
                          <a:effectLst/>
                        </a:rPr>
                        <a:t>10%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</a:rPr>
                        <a:t>89%</a:t>
                      </a:r>
                    </a:p>
                  </a:txBody>
                  <a:tcPr marL="28575" marR="28575" marT="19050" marB="1905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45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4982319"/>
                  </a:ext>
                </a:extLst>
              </a:tr>
            </a:tbl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7FF1E05-B3E6-2743-BCA7-022EC79E9F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444769"/>
              </p:ext>
            </p:extLst>
          </p:nvPr>
        </p:nvGraphicFramePr>
        <p:xfrm>
          <a:off x="54552" y="3949907"/>
          <a:ext cx="3533462" cy="2758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1469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57316-05B9-4EA9-BF38-B4B6DC1B2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MiDataHub Status and 3.1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92114-99A6-4DAF-B571-9A2D5168A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12111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Consolidation to 1 hub (Oakland Schools) completed successfully</a:t>
            </a:r>
          </a:p>
          <a:p>
            <a:r>
              <a:rPr lang="en-US" dirty="0"/>
              <a:t>OneRoster 1.1 API Certification renewed with v3.1 mapping</a:t>
            </a:r>
          </a:p>
          <a:p>
            <a:r>
              <a:rPr lang="en-US" dirty="0"/>
              <a:t>3.1 Update still in process</a:t>
            </a:r>
          </a:p>
          <a:p>
            <a:pPr lvl="1"/>
            <a:r>
              <a:rPr lang="en-US" dirty="0" err="1"/>
              <a:t>MiDX</a:t>
            </a:r>
            <a:r>
              <a:rPr lang="en-US" dirty="0"/>
              <a:t> in deployment – expected functionally complete and deployed this week or next</a:t>
            </a:r>
          </a:p>
          <a:p>
            <a:pPr lvl="1"/>
            <a:r>
              <a:rPr lang="en-US" dirty="0"/>
              <a:t>2 SIS vendors still working – expected complete November 2020</a:t>
            </a:r>
          </a:p>
          <a:p>
            <a:pPr lvl="1"/>
            <a:r>
              <a:rPr lang="en-US" dirty="0"/>
              <a:t>Assessment loading routines being converted – expected complete in November and December 2020</a:t>
            </a:r>
          </a:p>
          <a:p>
            <a:pPr lvl="1"/>
            <a:r>
              <a:rPr lang="en-US" dirty="0"/>
              <a:t>Prior year ODSs being converted – expected complete November 2020</a:t>
            </a:r>
          </a:p>
          <a:p>
            <a:pPr lvl="1"/>
            <a:r>
              <a:rPr lang="en-US" dirty="0"/>
              <a:t>Ed-Fi Dashboards pending</a:t>
            </a:r>
          </a:p>
          <a:p>
            <a:pPr lvl="1"/>
            <a:r>
              <a:rPr lang="en-US" dirty="0"/>
              <a:t>ODS Anonymization pending</a:t>
            </a:r>
          </a:p>
          <a:p>
            <a:pPr lvl="1"/>
            <a:r>
              <a:rPr lang="en-US" dirty="0"/>
              <a:t>MSDS Process – Testing has begun</a:t>
            </a:r>
          </a:p>
          <a:p>
            <a:pPr lvl="1"/>
            <a:r>
              <a:rPr lang="en-US" dirty="0"/>
              <a:t>M-STEP Assessment API (MDE/DTMB)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784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D2703D-20C9-4C8B-A3F6-702F9B3B0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Quality Focus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12E05-D3B1-4ACC-B70D-EDBCB80E29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Standardization of Identification Codes as previously addressed</a:t>
            </a:r>
          </a:p>
          <a:p>
            <a:pPr lvl="1"/>
            <a:r>
              <a:rPr lang="en-US" dirty="0"/>
              <a:t>Student (State, District and maybe Local)</a:t>
            </a:r>
          </a:p>
          <a:p>
            <a:pPr lvl="1"/>
            <a:r>
              <a:rPr lang="en-US" dirty="0"/>
              <a:t>Staff (State, District, and maybe Local)</a:t>
            </a:r>
          </a:p>
          <a:p>
            <a:pPr lvl="1"/>
            <a:r>
              <a:rPr lang="en-US" dirty="0"/>
              <a:t>School (SEA, District)</a:t>
            </a:r>
          </a:p>
          <a:p>
            <a:pPr lvl="1"/>
            <a:r>
              <a:rPr lang="en-US" dirty="0" err="1"/>
              <a:t>LocalEducationAgency</a:t>
            </a:r>
            <a:r>
              <a:rPr lang="en-US" dirty="0"/>
              <a:t> (SEA, District)</a:t>
            </a:r>
          </a:p>
          <a:p>
            <a:r>
              <a:rPr lang="en-US" dirty="0"/>
              <a:t>Mapping of </a:t>
            </a:r>
            <a:r>
              <a:rPr lang="en-US" dirty="0" err="1"/>
              <a:t>BehaviorDescriptor</a:t>
            </a:r>
            <a:r>
              <a:rPr lang="en-US" dirty="0"/>
              <a:t> for minor types of behavior – task force to look at expanded descriptors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D921EA-EC68-4DBF-B0C8-090D7086B2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/>
              <a:t>StudentEducationOrganizationAssociation</a:t>
            </a:r>
            <a:r>
              <a:rPr lang="en-US" dirty="0"/>
              <a:t> records often missing for students who otherwise have all needed data</a:t>
            </a:r>
          </a:p>
          <a:p>
            <a:r>
              <a:rPr lang="en-US" dirty="0"/>
              <a:t>Need for SIS Vendors to provide all state reporting fields mapped so that we can test and confirm the data</a:t>
            </a:r>
          </a:p>
        </p:txBody>
      </p:sp>
    </p:spTree>
    <p:extLst>
      <p:ext uri="{BB962C8B-B14F-4D97-AF65-F5344CB8AC3E}">
        <p14:creationId xmlns:p14="http://schemas.microsoft.com/office/powerpoint/2010/main" val="1760729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D8703-077C-4E93-BCC5-CA6DFC3C1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Standardizations of specific data elements </a:t>
            </a:r>
            <a:br>
              <a:rPr lang="en-US"/>
            </a:br>
            <a:r>
              <a:rPr lang="en-US"/>
              <a:t>(UICs, building codes, etc.)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0F0AE9-1B27-4A13-9054-7993BE86F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>
                <a:cs typeface="Calibri"/>
              </a:rPr>
              <a:t>Use of identification code tables:</a:t>
            </a:r>
          </a:p>
          <a:p>
            <a:pPr lvl="1"/>
            <a:r>
              <a:rPr lang="en-US">
                <a:cs typeface="Calibri"/>
              </a:rPr>
              <a:t>Educational entities (ESC,LEA, Schools endpoints)– all entities minimally need to have their state organization code (EEM code) entered in the education organization identification codes table. Please use the </a:t>
            </a:r>
            <a:r>
              <a:rPr lang="en-US" err="1">
                <a:ea typeface="+mn-lt"/>
                <a:cs typeface="+mn-lt"/>
              </a:rPr>
              <a:t>EducationOrganizationIdentificationSystemDescriptor</a:t>
            </a:r>
            <a:r>
              <a:rPr lang="en-US">
                <a:ea typeface="+mn-lt"/>
                <a:cs typeface="+mn-lt"/>
              </a:rPr>
              <a:t> of SEA for these values.</a:t>
            </a:r>
          </a:p>
          <a:p>
            <a:r>
              <a:rPr lang="en-US">
                <a:ea typeface="+mn-lt"/>
                <a:cs typeface="+mn-lt"/>
              </a:rPr>
              <a:t>Staff identification Codes (Staffs endpoint) - Need to have PIC (Personnel Identification Code issued by the State) inserted in the staff codes table using the </a:t>
            </a:r>
            <a:r>
              <a:rPr lang="en-US" err="1">
                <a:ea typeface="+mn-lt"/>
                <a:cs typeface="+mn-lt"/>
              </a:rPr>
              <a:t>StaffIdentificationSystemDescriptor</a:t>
            </a:r>
            <a:r>
              <a:rPr lang="en-US">
                <a:ea typeface="+mn-lt"/>
                <a:cs typeface="+mn-lt"/>
              </a:rPr>
              <a:t>  of State.</a:t>
            </a:r>
            <a:br>
              <a:rPr lang="en-US"/>
            </a:br>
            <a:endParaRPr lang="en-US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439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0273-29AC-46C5-94F9-BF020CD1B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ea typeface="+mj-lt"/>
                <a:cs typeface="+mj-lt"/>
              </a:rPr>
              <a:t>Standardizations of specific data elements </a:t>
            </a:r>
            <a:br>
              <a:rPr lang="en-US">
                <a:ea typeface="+mj-lt"/>
                <a:cs typeface="+mj-lt"/>
              </a:rPr>
            </a:br>
            <a:r>
              <a:rPr lang="en-US">
                <a:ea typeface="+mj-lt"/>
                <a:cs typeface="+mj-lt"/>
              </a:rPr>
              <a:t>(UICs, building codes, etc.)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3DDE4-3620-4A61-9C3A-FA9B2560E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>
                <a:cs typeface="Calibri"/>
              </a:rPr>
              <a:t>Student Identification Codes (</a:t>
            </a:r>
            <a:r>
              <a:rPr lang="en-US" err="1">
                <a:cs typeface="Calibri"/>
              </a:rPr>
              <a:t>studentEducationOrganizationAssociations</a:t>
            </a:r>
            <a:r>
              <a:rPr lang="en-US">
                <a:cs typeface="Calibri"/>
              </a:rPr>
              <a:t> endpoint)</a:t>
            </a:r>
          </a:p>
          <a:p>
            <a:pPr lvl="1"/>
            <a:r>
              <a:rPr lang="en-US">
                <a:cs typeface="Calibri"/>
              </a:rPr>
              <a:t>Insert UIC with </a:t>
            </a:r>
            <a:r>
              <a:rPr lang="en-US" err="1">
                <a:cs typeface="Calibri"/>
              </a:rPr>
              <a:t>studentIdentificationSystemDescriptor</a:t>
            </a:r>
            <a:r>
              <a:rPr lang="en-US">
                <a:cs typeface="Calibri"/>
              </a:rPr>
              <a:t> of State</a:t>
            </a:r>
            <a:endParaRPr lang="en-US" b="1">
              <a:cs typeface="Calibri"/>
            </a:endParaRPr>
          </a:p>
          <a:p>
            <a:pPr lvl="1"/>
            <a:r>
              <a:rPr lang="en-US">
                <a:cs typeface="Calibri"/>
              </a:rPr>
              <a:t>We still strongly encourage vendors to insert UIC as the student unique id field in the students endpoint.</a:t>
            </a:r>
          </a:p>
          <a:p>
            <a:pPr lvl="1"/>
            <a:endParaRPr lang="en-US" sz="1600">
              <a:cs typeface="Calibri"/>
            </a:endParaRPr>
          </a:p>
          <a:p>
            <a:r>
              <a:rPr lang="en-US">
                <a:cs typeface="Calibri"/>
              </a:rPr>
              <a:t>Why?</a:t>
            </a:r>
          </a:p>
          <a:p>
            <a:pPr lvl="1"/>
            <a:r>
              <a:rPr lang="en-US">
                <a:cs typeface="Calibri"/>
              </a:rPr>
              <a:t>The identification codes table will be used as the source for State Reporting and Statewide project initiatives where drawing entities and people together in a single source is necessary. </a:t>
            </a:r>
            <a:endParaRPr lang="en-US">
              <a:ea typeface="+mn-lt"/>
              <a:cs typeface="+mn-lt"/>
            </a:endParaRPr>
          </a:p>
          <a:p>
            <a:pPr lvl="1"/>
            <a:r>
              <a:rPr lang="en-US">
                <a:cs typeface="Calibri"/>
              </a:rPr>
              <a:t>Additionally most exporting will use these tables as their source, so downstream vendors can be guaranteed unique codes</a:t>
            </a:r>
          </a:p>
        </p:txBody>
      </p:sp>
    </p:spTree>
    <p:extLst>
      <p:ext uri="{BB962C8B-B14F-4D97-AF65-F5344CB8AC3E}">
        <p14:creationId xmlns:p14="http://schemas.microsoft.com/office/powerpoint/2010/main" val="1973852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31DC4-5B1D-42BE-BAD0-444A4B81E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en-US" dirty="0"/>
              <a:t>Modification to Descriptor Namespaces </a:t>
            </a:r>
            <a:br>
              <a:rPr lang="en-US" dirty="0"/>
            </a:br>
            <a:r>
              <a:rPr lang="en-US" dirty="0"/>
              <a:t>– impact on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665C8-6869-413D-AE50-116782854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issues</a:t>
            </a:r>
          </a:p>
          <a:p>
            <a:pPr lvl="1"/>
            <a:r>
              <a:rPr lang="en-US" dirty="0"/>
              <a:t>Duplication between edfi.org and midatahub.org namespaces</a:t>
            </a:r>
          </a:p>
          <a:p>
            <a:pPr lvl="1"/>
            <a:r>
              <a:rPr lang="en-US" dirty="0"/>
              <a:t>Vendor namespaces branching off of midatahub.org namespace</a:t>
            </a:r>
          </a:p>
          <a:p>
            <a:pPr lvl="1"/>
            <a:r>
              <a:rPr lang="en-US" dirty="0"/>
              <a:t>Extensions for some state reporting features conflict with desired descriptors (</a:t>
            </a:r>
            <a:r>
              <a:rPr lang="en-US" dirty="0" err="1"/>
              <a:t>StaffClassification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Need to be able to give SIS vendors and others mapping to data a reliable way to know which descriptors to use</a:t>
            </a:r>
          </a:p>
          <a:p>
            <a:pPr lvl="1"/>
            <a:r>
              <a:rPr lang="en-US" dirty="0"/>
              <a:t>Need to set a standard for vendor namespaces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704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9E1B9-3A17-438E-A3EA-734951614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to Descriptor Namespaces </a:t>
            </a:r>
            <a:br>
              <a:rPr lang="en-US" dirty="0"/>
            </a:br>
            <a:r>
              <a:rPr lang="en-US" dirty="0"/>
              <a:t>– impact on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9508E-C0A7-4463-9670-B7B9B8AF91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proposals</a:t>
            </a:r>
          </a:p>
          <a:p>
            <a:pPr lvl="1"/>
            <a:r>
              <a:rPr lang="en-US" dirty="0"/>
              <a:t>Phase 1 - Move all current vendor namespaces (assessment and behavior) out of the </a:t>
            </a:r>
            <a:r>
              <a:rPr lang="en-US" dirty="0" err="1"/>
              <a:t>midatahub</a:t>
            </a:r>
            <a:r>
              <a:rPr lang="en-US" dirty="0"/>
              <a:t> namespace  </a:t>
            </a:r>
          </a:p>
          <a:p>
            <a:pPr lvl="2"/>
            <a:r>
              <a:rPr lang="en-US" dirty="0"/>
              <a:t>includes addressing </a:t>
            </a:r>
            <a:r>
              <a:rPr lang="en-US" dirty="0" err="1"/>
              <a:t>StaffClassification</a:t>
            </a:r>
            <a:endParaRPr lang="en-US" dirty="0"/>
          </a:p>
          <a:p>
            <a:pPr lvl="2"/>
            <a:r>
              <a:rPr lang="en-US" dirty="0"/>
              <a:t>Timeframe – right away</a:t>
            </a:r>
          </a:p>
          <a:p>
            <a:pPr lvl="1"/>
            <a:r>
              <a:rPr lang="en-US" dirty="0"/>
              <a:t>Phase 2 – Eliminate duplicate descriptors </a:t>
            </a:r>
          </a:p>
          <a:p>
            <a:pPr lvl="2"/>
            <a:r>
              <a:rPr lang="en-US" dirty="0"/>
              <a:t>Proposal 1 – Eliminate overlap and retain both namespaces </a:t>
            </a:r>
          </a:p>
          <a:p>
            <a:pPr lvl="2"/>
            <a:r>
              <a:rPr lang="en-US" dirty="0"/>
              <a:t>Proposal 2 – Eliminate overlap and absorb all values into MiDataHub</a:t>
            </a:r>
          </a:p>
          <a:p>
            <a:pPr lvl="2"/>
            <a:r>
              <a:rPr lang="en-US" dirty="0"/>
              <a:t>Timeframe – May need to be a summer task</a:t>
            </a:r>
          </a:p>
          <a:p>
            <a:pPr lvl="1"/>
            <a:r>
              <a:rPr lang="en-US" dirty="0"/>
              <a:t>Phase 3 – Standardize on Stronger Vendor Namespaces</a:t>
            </a:r>
          </a:p>
          <a:p>
            <a:pPr lvl="2"/>
            <a:r>
              <a:rPr lang="en-US" dirty="0"/>
              <a:t>Timeframe – Ongoing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38115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967</Words>
  <Application>Microsoft Office PowerPoint</Application>
  <PresentationFormat>Widescreen</PresentationFormat>
  <Paragraphs>124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Courier New</vt:lpstr>
      <vt:lpstr>Gallery</vt:lpstr>
      <vt:lpstr>3_Office Theme</vt:lpstr>
      <vt:lpstr>Michigan Data Hub Vendor Update, October 2020 </vt:lpstr>
      <vt:lpstr>Agenda </vt:lpstr>
      <vt:lpstr>PowerPoint Presentation</vt:lpstr>
      <vt:lpstr>MiDataHub Status and 3.1 Update</vt:lpstr>
      <vt:lpstr>Data Quality Focus</vt:lpstr>
      <vt:lpstr>Standardizations of specific data elements  (UICs, building codes, etc.)</vt:lpstr>
      <vt:lpstr>Standardizations of specific data elements  (UICs, building codes, etc.)</vt:lpstr>
      <vt:lpstr>Modification to Descriptor Namespaces  – impact on data</vt:lpstr>
      <vt:lpstr>Modification to Descriptor Namespaces  – impact on data</vt:lpstr>
      <vt:lpstr>New Initiatives Leveraging MiDataHub Infrastructure</vt:lpstr>
      <vt:lpstr>Change Queries Demo</vt:lpstr>
      <vt:lpstr>Other</vt:lpstr>
      <vt:lpstr>Q/A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Michigan Data Hub Vendor Update, Summer 2019</dc:title>
  <dc:creator>Anne Crylen</dc:creator>
  <cp:lastModifiedBy>Don Dailey</cp:lastModifiedBy>
  <cp:revision>11</cp:revision>
  <dcterms:created xsi:type="dcterms:W3CDTF">2019-07-09T14:49:08Z</dcterms:created>
  <dcterms:modified xsi:type="dcterms:W3CDTF">2020-10-28T18:06:52Z</dcterms:modified>
</cp:coreProperties>
</file>