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9"/>
  </p:notesMasterIdLst>
  <p:sldIdLst>
    <p:sldId id="256" r:id="rId2"/>
    <p:sldId id="413" r:id="rId3"/>
    <p:sldId id="419" r:id="rId4"/>
    <p:sldId id="427" r:id="rId5"/>
    <p:sldId id="426" r:id="rId6"/>
    <p:sldId id="424" r:id="rId7"/>
    <p:sldId id="41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33"/>
    <a:srgbClr val="5ADC44"/>
    <a:srgbClr val="3975B8"/>
    <a:srgbClr val="0A7600"/>
    <a:srgbClr val="292929"/>
    <a:srgbClr val="FF66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on Dailey" userId="3342ba4d-c330-458d-8155-cc0e7cebf7c5" providerId="ADAL" clId="{B0AD9E67-E8D1-4A7A-92D8-1F348004E590}"/>
    <pc:docChg chg="custSel addSld delSld modSld">
      <pc:chgData name="Don Dailey" userId="3342ba4d-c330-458d-8155-cc0e7cebf7c5" providerId="ADAL" clId="{B0AD9E67-E8D1-4A7A-92D8-1F348004E590}" dt="2018-01-17T03:51:09.054" v="590" actId="14100"/>
      <pc:docMkLst>
        <pc:docMk/>
      </pc:docMkLst>
      <pc:sldChg chg="modSp">
        <pc:chgData name="Don Dailey" userId="3342ba4d-c330-458d-8155-cc0e7cebf7c5" providerId="ADAL" clId="{B0AD9E67-E8D1-4A7A-92D8-1F348004E590}" dt="2018-01-17T03:51:09.054" v="590" actId="14100"/>
        <pc:sldMkLst>
          <pc:docMk/>
          <pc:sldMk cId="1698903729" sldId="256"/>
        </pc:sldMkLst>
        <pc:spChg chg="mod">
          <ac:chgData name="Don Dailey" userId="3342ba4d-c330-458d-8155-cc0e7cebf7c5" providerId="ADAL" clId="{B0AD9E67-E8D1-4A7A-92D8-1F348004E590}" dt="2018-01-17T03:51:09.054" v="590" actId="14100"/>
          <ac:spMkLst>
            <pc:docMk/>
            <pc:sldMk cId="1698903729" sldId="256"/>
            <ac:spMk id="2" creationId="{00000000-0000-0000-0000-000000000000}"/>
          </ac:spMkLst>
        </pc:spChg>
      </pc:sldChg>
      <pc:sldChg chg="modSp del">
        <pc:chgData name="Don Dailey" userId="3342ba4d-c330-458d-8155-cc0e7cebf7c5" providerId="ADAL" clId="{B0AD9E67-E8D1-4A7A-92D8-1F348004E590}" dt="2018-01-17T03:16:57.241" v="21" actId="2696"/>
        <pc:sldMkLst>
          <pc:docMk/>
          <pc:sldMk cId="3746067785" sldId="409"/>
        </pc:sldMkLst>
        <pc:graphicFrameChg chg="modGraphic">
          <ac:chgData name="Don Dailey" userId="3342ba4d-c330-458d-8155-cc0e7cebf7c5" providerId="ADAL" clId="{B0AD9E67-E8D1-4A7A-92D8-1F348004E590}" dt="2018-01-17T03:11:58.394" v="20" actId="20577"/>
          <ac:graphicFrameMkLst>
            <pc:docMk/>
            <pc:sldMk cId="3746067785" sldId="409"/>
            <ac:graphicFrameMk id="4" creationId="{00000000-0000-0000-0000-000000000000}"/>
          </ac:graphicFrameMkLst>
        </pc:graphicFrameChg>
      </pc:sldChg>
      <pc:sldChg chg="modSp">
        <pc:chgData name="Don Dailey" userId="3342ba4d-c330-458d-8155-cc0e7cebf7c5" providerId="ADAL" clId="{B0AD9E67-E8D1-4A7A-92D8-1F348004E590}" dt="2018-01-17T03:11:33.031" v="18" actId="27636"/>
        <pc:sldMkLst>
          <pc:docMk/>
          <pc:sldMk cId="1196807111" sldId="413"/>
        </pc:sldMkLst>
        <pc:spChg chg="mod">
          <ac:chgData name="Don Dailey" userId="3342ba4d-c330-458d-8155-cc0e7cebf7c5" providerId="ADAL" clId="{B0AD9E67-E8D1-4A7A-92D8-1F348004E590}" dt="2018-01-17T03:11:33.031" v="18" actId="27636"/>
          <ac:spMkLst>
            <pc:docMk/>
            <pc:sldMk cId="1196807111" sldId="413"/>
            <ac:spMk id="3" creationId="{00000000-0000-0000-0000-000000000000}"/>
          </ac:spMkLst>
        </pc:spChg>
      </pc:sldChg>
      <pc:sldChg chg="modSp">
        <pc:chgData name="Don Dailey" userId="3342ba4d-c330-458d-8155-cc0e7cebf7c5" providerId="ADAL" clId="{B0AD9E67-E8D1-4A7A-92D8-1F348004E590}" dt="2018-01-17T03:24:09.614" v="162" actId="20577"/>
        <pc:sldMkLst>
          <pc:docMk/>
          <pc:sldMk cId="2060729264" sldId="419"/>
        </pc:sldMkLst>
        <pc:spChg chg="mod">
          <ac:chgData name="Don Dailey" userId="3342ba4d-c330-458d-8155-cc0e7cebf7c5" providerId="ADAL" clId="{B0AD9E67-E8D1-4A7A-92D8-1F348004E590}" dt="2018-01-17T03:24:09.614" v="162" actId="20577"/>
          <ac:spMkLst>
            <pc:docMk/>
            <pc:sldMk cId="2060729264" sldId="419"/>
            <ac:spMk id="3" creationId="{00000000-0000-0000-0000-000000000000}"/>
          </ac:spMkLst>
        </pc:spChg>
      </pc:sldChg>
      <pc:sldChg chg="addSp modSp">
        <pc:chgData name="Don Dailey" userId="3342ba4d-c330-458d-8155-cc0e7cebf7c5" providerId="ADAL" clId="{B0AD9E67-E8D1-4A7A-92D8-1F348004E590}" dt="2018-01-17T03:46:50.022" v="257" actId="20577"/>
        <pc:sldMkLst>
          <pc:docMk/>
          <pc:sldMk cId="195030874" sldId="426"/>
        </pc:sldMkLst>
        <pc:spChg chg="mod">
          <ac:chgData name="Don Dailey" userId="3342ba4d-c330-458d-8155-cc0e7cebf7c5" providerId="ADAL" clId="{B0AD9E67-E8D1-4A7A-92D8-1F348004E590}" dt="2018-01-17T03:46:50.022" v="257" actId="20577"/>
          <ac:spMkLst>
            <pc:docMk/>
            <pc:sldMk cId="195030874" sldId="426"/>
            <ac:spMk id="3" creationId="{5C548438-54CF-448B-92C1-1EE4D7789B32}"/>
          </ac:spMkLst>
        </pc:spChg>
        <pc:spChg chg="add mod">
          <ac:chgData name="Don Dailey" userId="3342ba4d-c330-458d-8155-cc0e7cebf7c5" providerId="ADAL" clId="{B0AD9E67-E8D1-4A7A-92D8-1F348004E590}" dt="2018-01-17T03:41:58.402" v="239" actId="20577"/>
          <ac:spMkLst>
            <pc:docMk/>
            <pc:sldMk cId="195030874" sldId="426"/>
            <ac:spMk id="4" creationId="{6E7EBC0B-1B75-4936-83BC-63768C3CD63D}"/>
          </ac:spMkLst>
        </pc:spChg>
      </pc:sldChg>
      <pc:sldChg chg="modSp add">
        <pc:chgData name="Don Dailey" userId="3342ba4d-c330-458d-8155-cc0e7cebf7c5" providerId="ADAL" clId="{B0AD9E67-E8D1-4A7A-92D8-1F348004E590}" dt="2018-01-17T03:50:17.234" v="563" actId="20577"/>
        <pc:sldMkLst>
          <pc:docMk/>
          <pc:sldMk cId="2592588537" sldId="427"/>
        </pc:sldMkLst>
        <pc:spChg chg="mod">
          <ac:chgData name="Don Dailey" userId="3342ba4d-c330-458d-8155-cc0e7cebf7c5" providerId="ADAL" clId="{B0AD9E67-E8D1-4A7A-92D8-1F348004E590}" dt="2018-01-17T03:48:55.293" v="275" actId="20577"/>
          <ac:spMkLst>
            <pc:docMk/>
            <pc:sldMk cId="2592588537" sldId="427"/>
            <ac:spMk id="2" creationId="{ABDD44E4-E6F5-47F4-B6D9-0E2F0A1D1AEA}"/>
          </ac:spMkLst>
        </pc:spChg>
        <pc:spChg chg="mod">
          <ac:chgData name="Don Dailey" userId="3342ba4d-c330-458d-8155-cc0e7cebf7c5" providerId="ADAL" clId="{B0AD9E67-E8D1-4A7A-92D8-1F348004E590}" dt="2018-01-17T03:50:17.234" v="563" actId="20577"/>
          <ac:spMkLst>
            <pc:docMk/>
            <pc:sldMk cId="2592588537" sldId="427"/>
            <ac:spMk id="3" creationId="{7417FF54-A103-48AB-9546-2D6EB5D815C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85D7B8-0C75-41D6-80FA-DCAD2800A038}" type="datetimeFigureOut">
              <a:rPr lang="en-US" smtClean="0"/>
              <a:t>1/16/2018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DF8D8C-2030-4050-912D-33F6B5BB1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9258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DF8D8C-2030-4050-912D-33F6B5BB1B9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215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3105" y="802298"/>
            <a:ext cx="8561747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93106" y="3531204"/>
            <a:ext cx="8561746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3BF71-38B7-8642-BFCE-EDAE9BD0CBAF}" type="datetimeFigureOut">
              <a:rPr lang="en-US" dirty="0"/>
              <a:t>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93105" y="329307"/>
            <a:ext cx="4897310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334637" y="798973"/>
            <a:ext cx="0" cy="2544756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025CB-9D18-264E-A945-2D020344C9DA}" type="datetimeFigureOut">
              <a:rPr lang="en-US" dirty="0"/>
              <a:t>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883863"/>
            <a:ext cx="1615742" cy="45749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34694" y="883863"/>
            <a:ext cx="7738807" cy="457499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EFB6C-7E96-8F41-8872-189CA1C59F84}" type="datetimeFigureOut">
              <a:rPr lang="en-US" dirty="0"/>
              <a:t>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9439111" y="719272"/>
            <a:ext cx="1615742" cy="0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81CDE-9BE7-C544-8ACB-7077DFC4270F}" type="datetimeFigureOut">
              <a:rPr lang="en-US" dirty="0"/>
              <a:t>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813" y="1756130"/>
            <a:ext cx="8562580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3806195"/>
            <a:ext cx="854999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BA285-9698-1B45-8319-D90A8C63F150}" type="datetimeFigureOut">
              <a:rPr lang="en-US" dirty="0"/>
              <a:t>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284510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889"/>
            <a:ext cx="9520157" cy="105930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34695" y="2010878"/>
            <a:ext cx="4608576" cy="343814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4793" y="2017343"/>
            <a:ext cx="4604130" cy="34415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6CD42-43FF-B740-998F-DCC3802C4CE3}" type="datetimeFigureOut">
              <a:rPr lang="en-US" dirty="0"/>
              <a:t>1/16/2018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163"/>
            <a:ext cx="9520157" cy="10563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2019549"/>
            <a:ext cx="460857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4695" y="2824269"/>
            <a:ext cx="4608576" cy="26444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4791" y="2023003"/>
            <a:ext cx="4608576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4792" y="2821491"/>
            <a:ext cx="4608576" cy="26373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0FFBD-2EE4-8547-BBAE-A1AC91C8D77E}" type="datetimeFigureOut">
              <a:rPr lang="en-US" dirty="0"/>
              <a:t>1/16/2018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A2352-D7AC-F242-9256-A4477BCBF354}" type="datetimeFigureOut">
              <a:rPr lang="en-US" dirty="0"/>
              <a:t>1/16/2018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CFC6A-9AE6-404D-9FDD-168B477B9C90}" type="datetimeFigureOut">
              <a:rPr lang="en-US" dirty="0"/>
              <a:t>1/16/2018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42" y="798973"/>
            <a:ext cx="3183128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205491"/>
            <a:ext cx="3184989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CDFD-B4CF-A241-8D71-E814B10BEAF4}" type="datetimeFigureOut">
              <a:rPr lang="en-US" dirty="0"/>
              <a:t>1/16/2018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224711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bg2">
                    <a:lumMod val="10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prstMaterial="matte">
              <a:bevelT w="133350" h="50800" prst="divo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5694" y="1129513"/>
            <a:ext cx="5447840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145992"/>
            <a:ext cx="5440037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34695" y="5469856"/>
            <a:ext cx="5440038" cy="320123"/>
          </a:xfrm>
        </p:spPr>
        <p:txBody>
          <a:bodyPr/>
          <a:lstStyle>
            <a:lvl1pPr algn="l">
              <a:defRPr/>
            </a:lvl1pPr>
          </a:lstStyle>
          <a:p>
            <a:fld id="{26A7B589-FD4B-7E46-869A-CBADC5FC564E}" type="datetimeFigureOut">
              <a:rPr lang="en-US" dirty="0"/>
              <a:t>1/16/2018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34910" y="318640"/>
            <a:ext cx="5453475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71687" y="798973"/>
            <a:ext cx="0" cy="2161124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6" y="2015732"/>
            <a:ext cx="9520158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8A92E-5FF9-8143-81B3-CCB531513398}" type="datetimeFigureOut">
              <a:rPr lang="en-US" dirty="0"/>
              <a:t>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4695" y="329307"/>
            <a:ext cx="5855719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dirk.Bradley@kresa.org" TargetMode="External"/><Relationship Id="rId2" Type="http://schemas.openxmlformats.org/officeDocument/2006/relationships/hyperlink" Target="mailto:Don.Dailey@kresa.or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hyperlink" Target="mailto:tom.johnson@kresa.org" TargetMode="External"/><Relationship Id="rId4" Type="http://schemas.openxmlformats.org/officeDocument/2006/relationships/hyperlink" Target="mailto:Kevin.Bullard@kresa.or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22" y="1433879"/>
            <a:ext cx="2067318" cy="89821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22" y="667382"/>
            <a:ext cx="1992890" cy="7664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" y="6142427"/>
            <a:ext cx="1219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400">
              <a:spcBef>
                <a:spcPct val="20000"/>
              </a:spcBef>
              <a:defRPr/>
            </a:pPr>
            <a:r>
              <a:rPr lang="en-US" sz="2000" b="1" dirty="0">
                <a:cs typeface="Aharoni" panose="02010803020104030203" pitchFamily="2" charset="-79"/>
              </a:rPr>
              <a:t>Don Dailey, </a:t>
            </a:r>
            <a:r>
              <a:rPr lang="en-US" sz="2000" dirty="0">
                <a:cs typeface="Aharoni" panose="02010803020104030203" pitchFamily="2" charset="-79"/>
              </a:rPr>
              <a:t>Data Hub Project Manager – </a:t>
            </a:r>
            <a:r>
              <a:rPr lang="en-US" sz="2000" b="1" dirty="0">
                <a:cs typeface="Aharoni" panose="02010803020104030203" pitchFamily="2" charset="-79"/>
              </a:rPr>
              <a:t>Kevin Bullard</a:t>
            </a:r>
            <a:r>
              <a:rPr lang="en-US" sz="2000" dirty="0">
                <a:cs typeface="Aharoni" panose="02010803020104030203" pitchFamily="2" charset="-79"/>
              </a:rPr>
              <a:t>, Data Hub Support Manager</a:t>
            </a:r>
          </a:p>
          <a:p>
            <a:pPr lvl="0" algn="ctr" defTabSz="914400">
              <a:spcBef>
                <a:spcPct val="20000"/>
              </a:spcBef>
              <a:defRPr/>
            </a:pPr>
            <a:r>
              <a:rPr lang="en-US" sz="2000" dirty="0">
                <a:cs typeface="Aharoni" panose="02010803020104030203" pitchFamily="2" charset="-79"/>
              </a:rPr>
              <a:t> – </a:t>
            </a:r>
            <a:r>
              <a:rPr lang="en-US" sz="2000" b="1" dirty="0">
                <a:cs typeface="Aharoni" panose="02010803020104030203" pitchFamily="2" charset="-79"/>
              </a:rPr>
              <a:t>Dirk Bradley</a:t>
            </a:r>
            <a:r>
              <a:rPr lang="en-US" sz="2000" dirty="0">
                <a:cs typeface="Aharoni" panose="02010803020104030203" pitchFamily="2" charset="-79"/>
              </a:rPr>
              <a:t>, Operations Manager – </a:t>
            </a:r>
            <a:r>
              <a:rPr lang="en-US" sz="2000" b="1" dirty="0">
                <a:cs typeface="Aharoni" panose="02010803020104030203" pitchFamily="2" charset="-79"/>
              </a:rPr>
              <a:t>Tom Johnson</a:t>
            </a:r>
            <a:r>
              <a:rPr lang="en-US" sz="2000" dirty="0">
                <a:cs typeface="Aharoni" panose="02010803020104030203" pitchFamily="2" charset="-79"/>
              </a:rPr>
              <a:t>, Actionable Data Manager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3105" y="1051688"/>
            <a:ext cx="9319450" cy="2541431"/>
          </a:xfrm>
        </p:spPr>
        <p:txBody>
          <a:bodyPr>
            <a:normAutofit fontScale="90000"/>
          </a:bodyPr>
          <a:lstStyle/>
          <a:p>
            <a:r>
              <a:rPr lang="en-US" dirty="0"/>
              <a:t>Michigan Data Hub</a:t>
            </a:r>
            <a:br>
              <a:rPr lang="en-US" dirty="0"/>
            </a:br>
            <a:r>
              <a:rPr lang="en-US" dirty="0"/>
              <a:t>Vendor Update, January 2018 </a:t>
            </a:r>
            <a:br>
              <a:rPr lang="en-US" dirty="0"/>
            </a:b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623" y="2332094"/>
            <a:ext cx="2188214" cy="101163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46"/>
          <a:stretch/>
        </p:blipFill>
        <p:spPr>
          <a:xfrm>
            <a:off x="5209309" y="3019963"/>
            <a:ext cx="5380719" cy="266418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BC5D615-55B0-4C85-AF27-6278541860A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62536"/>
          <a:stretch/>
        </p:blipFill>
        <p:spPr>
          <a:xfrm>
            <a:off x="2804639" y="3296043"/>
            <a:ext cx="2404670" cy="2112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903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4696" y="2015732"/>
            <a:ext cx="9520158" cy="410515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Michigan Data Hub Updates (UIC Request via Ed-Fi API, OneRoster, etc.)</a:t>
            </a:r>
          </a:p>
          <a:p>
            <a:r>
              <a:rPr lang="en-US" dirty="0"/>
              <a:t>State Reporting - Follow Up from previous meetings</a:t>
            </a:r>
          </a:p>
          <a:p>
            <a:r>
              <a:rPr lang="en-US" dirty="0"/>
              <a:t>Review Component Overview Spreadsheet</a:t>
            </a:r>
          </a:p>
          <a:p>
            <a:r>
              <a:rPr lang="en-US" dirty="0"/>
              <a:t>Enrollment Component</a:t>
            </a:r>
          </a:p>
          <a:p>
            <a:pPr lvl="1"/>
            <a:r>
              <a:rPr lang="en-US" dirty="0"/>
              <a:t>Membership Component</a:t>
            </a:r>
          </a:p>
          <a:p>
            <a:pPr lvl="1"/>
            <a:r>
              <a:rPr lang="en-US" dirty="0"/>
              <a:t>Early Childhood Programs Component</a:t>
            </a:r>
          </a:p>
          <a:p>
            <a:pPr lvl="1"/>
            <a:r>
              <a:rPr lang="en-US" dirty="0"/>
              <a:t>Initial IFSP Component</a:t>
            </a:r>
          </a:p>
          <a:p>
            <a:pPr lvl="1"/>
            <a:r>
              <a:rPr lang="en-US" dirty="0"/>
              <a:t>Assessment Component</a:t>
            </a:r>
          </a:p>
          <a:p>
            <a:pPr lvl="1"/>
            <a:r>
              <a:rPr lang="en-US" dirty="0"/>
              <a:t>Attendance Component</a:t>
            </a:r>
          </a:p>
          <a:p>
            <a:r>
              <a:rPr lang="en-US" dirty="0"/>
              <a:t>Q&amp;A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2A78958-72C4-41EC-BD0F-3DAB7AC90C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4229" y="6190794"/>
            <a:ext cx="2226128" cy="63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807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UIC Web Services - Update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Documentation on website</a:t>
            </a:r>
          </a:p>
          <a:p>
            <a:pPr lvl="1"/>
            <a:r>
              <a:rPr lang="en-US" dirty="0"/>
              <a:t>Identities API v2</a:t>
            </a:r>
          </a:p>
          <a:p>
            <a:pPr lvl="1"/>
            <a:r>
              <a:rPr lang="en-US" dirty="0"/>
              <a:t>Request for UIC Creation/Retrieval</a:t>
            </a:r>
          </a:p>
          <a:p>
            <a:pPr lvl="1"/>
            <a:r>
              <a:rPr lang="en-US" dirty="0"/>
              <a:t>Swagger</a:t>
            </a:r>
          </a:p>
          <a:p>
            <a:r>
              <a:rPr lang="en-US" dirty="0"/>
              <a:t>Testing in MISTAR – Doug Metcalf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93F009B-F1A0-4993-8BAD-47750C7646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4229" y="6190794"/>
            <a:ext cx="2226128" cy="63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729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D44E4-E6F5-47F4-B6D9-0E2F0A1D1A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OneRoster API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17FF54-A103-48AB-9546-2D6EB5D815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Version 1.0 and 1.1 </a:t>
            </a:r>
            <a:r>
              <a:rPr lang="en-US" dirty="0" err="1"/>
              <a:t>ReadOnly</a:t>
            </a:r>
            <a:r>
              <a:rPr lang="en-US" dirty="0"/>
              <a:t> is available for testing</a:t>
            </a:r>
          </a:p>
          <a:p>
            <a:r>
              <a:rPr lang="en-US" dirty="0"/>
              <a:t>Testing currently with</a:t>
            </a:r>
          </a:p>
          <a:p>
            <a:pPr lvl="1"/>
            <a:r>
              <a:rPr lang="en-US" dirty="0"/>
              <a:t>Follett Destiny Library</a:t>
            </a:r>
          </a:p>
          <a:p>
            <a:pPr lvl="1"/>
            <a:r>
              <a:rPr lang="en-US" dirty="0"/>
              <a:t>Microsoft Student Data Sync</a:t>
            </a:r>
          </a:p>
          <a:p>
            <a:r>
              <a:rPr lang="en-US" dirty="0"/>
              <a:t>Hoping this will open the door to significantly more integrated applications</a:t>
            </a:r>
          </a:p>
        </p:txBody>
      </p:sp>
    </p:spTree>
    <p:extLst>
      <p:ext uri="{BB962C8B-B14F-4D97-AF65-F5344CB8AC3E}">
        <p14:creationId xmlns:p14="http://schemas.microsoft.com/office/powerpoint/2010/main" val="2592588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65BA0-7214-4886-A988-D5B6908A4A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 reporting validation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548438-54CF-448B-92C1-1EE4D7789B3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Follow-up from last meeting</a:t>
            </a:r>
          </a:p>
          <a:p>
            <a:pPr lvl="1"/>
            <a:r>
              <a:rPr lang="en-US" dirty="0"/>
              <a:t>Personal Demographics</a:t>
            </a:r>
          </a:p>
          <a:p>
            <a:pPr lvl="1"/>
            <a:r>
              <a:rPr lang="en-US" dirty="0"/>
              <a:t>School Demographics</a:t>
            </a:r>
          </a:p>
          <a:p>
            <a:pPr lvl="1"/>
            <a:r>
              <a:rPr lang="en-US" dirty="0"/>
              <a:t>Special Education</a:t>
            </a:r>
          </a:p>
          <a:p>
            <a:pPr lvl="1"/>
            <a:r>
              <a:rPr lang="en-US" dirty="0"/>
              <a:t>Early On*</a:t>
            </a:r>
          </a:p>
          <a:p>
            <a:pPr lvl="1"/>
            <a:r>
              <a:rPr lang="en-US" dirty="0"/>
              <a:t>EC Special Ed Assessment</a:t>
            </a:r>
          </a:p>
          <a:p>
            <a:pPr lvl="1"/>
            <a:r>
              <a:rPr lang="en-US" dirty="0"/>
              <a:t>Initial IEP</a:t>
            </a:r>
          </a:p>
          <a:p>
            <a:pPr lvl="1"/>
            <a:r>
              <a:rPr lang="en-US" dirty="0"/>
              <a:t>General Ed FTE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7EBC0B-1B75-4936-83BC-63768C3CD63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Component Review</a:t>
            </a:r>
          </a:p>
          <a:p>
            <a:pPr lvl="1"/>
            <a:r>
              <a:rPr lang="en-US" dirty="0"/>
              <a:t>Membership Component</a:t>
            </a:r>
          </a:p>
          <a:p>
            <a:pPr lvl="1"/>
            <a:r>
              <a:rPr lang="en-US" dirty="0"/>
              <a:t>Early Childhood Programs Component</a:t>
            </a:r>
          </a:p>
          <a:p>
            <a:pPr lvl="1"/>
            <a:r>
              <a:rPr lang="en-US" dirty="0"/>
              <a:t>Initial IFSP Component*</a:t>
            </a:r>
          </a:p>
          <a:p>
            <a:pPr lvl="1"/>
            <a:r>
              <a:rPr lang="en-US" dirty="0"/>
              <a:t>Assessment Component</a:t>
            </a:r>
          </a:p>
          <a:p>
            <a:pPr lvl="1"/>
            <a:r>
              <a:rPr lang="en-US" dirty="0"/>
              <a:t>Attendance Component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B9408F7-B26A-4F29-B679-0629FB55DD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4229" y="6190794"/>
            <a:ext cx="2226128" cy="63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308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Other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751EFEE-6E89-4CB1-B88E-6415873D92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4229" y="6190794"/>
            <a:ext cx="2226128" cy="63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9575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6"/>
          <p:cNvSpPr txBox="1">
            <a:spLocks/>
          </p:cNvSpPr>
          <p:nvPr/>
        </p:nvSpPr>
        <p:spPr>
          <a:xfrm>
            <a:off x="5817578" y="864867"/>
            <a:ext cx="5969976" cy="56755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3341" y="249016"/>
            <a:ext cx="9520237" cy="6318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More Information:</a:t>
            </a:r>
          </a:p>
        </p:txBody>
      </p:sp>
      <p:sp>
        <p:nvSpPr>
          <p:cNvPr id="6" name="Rectangle 5"/>
          <p:cNvSpPr/>
          <p:nvPr/>
        </p:nvSpPr>
        <p:spPr>
          <a:xfrm>
            <a:off x="733901" y="1151081"/>
            <a:ext cx="11053653" cy="37733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>
              <a:spcBef>
                <a:spcPct val="20000"/>
              </a:spcBef>
              <a:defRPr/>
            </a:pPr>
            <a:r>
              <a:rPr lang="en-US" sz="2800" b="1" dirty="0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Michigan Data Hub</a:t>
            </a:r>
          </a:p>
          <a:p>
            <a:pPr lvl="0" algn="ctr" defTabSz="914400">
              <a:spcBef>
                <a:spcPct val="20000"/>
              </a:spcBef>
              <a:defRPr/>
            </a:pPr>
            <a:r>
              <a:rPr lang="en-US" sz="2800" b="1" dirty="0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Kalamazoo RESA, Fiscal Agent</a:t>
            </a:r>
          </a:p>
          <a:p>
            <a:pPr lvl="0" algn="ctr" defTabSz="914400">
              <a:spcBef>
                <a:spcPct val="20000"/>
              </a:spcBef>
              <a:defRPr/>
            </a:pPr>
            <a:r>
              <a:rPr lang="en-US" sz="2800" dirty="0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1819 E. </a:t>
            </a:r>
            <a:r>
              <a:rPr lang="en-US" sz="2800" dirty="0" err="1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Milham</a:t>
            </a:r>
            <a:r>
              <a:rPr lang="en-US" sz="2800" dirty="0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 Road</a:t>
            </a:r>
          </a:p>
          <a:p>
            <a:pPr lvl="0" algn="ctr" defTabSz="914400">
              <a:spcBef>
                <a:spcPct val="20000"/>
              </a:spcBef>
              <a:defRPr/>
            </a:pPr>
            <a:r>
              <a:rPr lang="en-US" sz="2800" dirty="0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Portage, MI 49002</a:t>
            </a:r>
          </a:p>
          <a:p>
            <a:pPr lvl="0" defTabSz="914400">
              <a:spcBef>
                <a:spcPct val="20000"/>
              </a:spcBef>
              <a:defRPr/>
            </a:pPr>
            <a:endParaRPr lang="en-US" sz="2800" dirty="0">
              <a:solidFill>
                <a:srgbClr val="0D9E00">
                  <a:lumMod val="75000"/>
                </a:srgbClr>
              </a:solidFill>
              <a:latin typeface="+mj-lt"/>
              <a:cs typeface="Aharoni" panose="02010803020104030203" pitchFamily="2" charset="-79"/>
            </a:endParaRPr>
          </a:p>
          <a:p>
            <a:pPr lvl="0" defTabSz="914400"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Don Dailey		Dirk Bradley		Kevin Bullard		Tom Johnson</a:t>
            </a:r>
          </a:p>
          <a:p>
            <a:pPr lvl="0" defTabSz="914400">
              <a:spcBef>
                <a:spcPct val="20000"/>
              </a:spcBef>
              <a:defRPr/>
            </a:pPr>
            <a:r>
              <a:rPr lang="en-US" sz="1600" dirty="0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Project Manager		Operations Manager		Support Manager		Actionable Data Manager</a:t>
            </a:r>
          </a:p>
          <a:p>
            <a:pPr lvl="0" defTabSz="914400">
              <a:spcBef>
                <a:spcPct val="20000"/>
              </a:spcBef>
              <a:defRPr/>
            </a:pPr>
            <a:r>
              <a:rPr lang="en-US" sz="1600" dirty="0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Cell: 269-217-4427		Cell: 269-267-8632		Cell:  269-910-5343		Cell:  231-383-2668 </a:t>
            </a:r>
          </a:p>
          <a:p>
            <a:pPr lvl="0" defTabSz="914400">
              <a:spcBef>
                <a:spcPct val="20000"/>
              </a:spcBef>
              <a:defRPr/>
            </a:pPr>
            <a:r>
              <a:rPr lang="en-US" sz="1600" dirty="0">
                <a:solidFill>
                  <a:srgbClr val="7AB800">
                    <a:lumMod val="75000"/>
                  </a:srgbClr>
                </a:solidFill>
                <a:latin typeface="+mj-lt"/>
                <a:cs typeface="Aharoni" panose="02010803020104030203" pitchFamily="2" charset="-79"/>
                <a:hlinkClick r:id="rId2"/>
              </a:rPr>
              <a:t>Don.Dailey@kresa.org</a:t>
            </a:r>
            <a:r>
              <a:rPr lang="en-US" sz="1600" dirty="0">
                <a:solidFill>
                  <a:srgbClr val="7AB8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 	</a:t>
            </a:r>
            <a:r>
              <a:rPr lang="en-US" sz="1600" dirty="0">
                <a:solidFill>
                  <a:srgbClr val="7AB800">
                    <a:lumMod val="75000"/>
                  </a:srgbClr>
                </a:solidFill>
                <a:latin typeface="+mj-lt"/>
                <a:cs typeface="Aharoni" panose="02010803020104030203" pitchFamily="2" charset="-79"/>
                <a:hlinkClick r:id="rId3"/>
              </a:rPr>
              <a:t>dirk.Bradley@kresa.org</a:t>
            </a:r>
            <a:r>
              <a:rPr lang="en-US" sz="1600" dirty="0">
                <a:solidFill>
                  <a:srgbClr val="7AB8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 	</a:t>
            </a:r>
            <a:r>
              <a:rPr lang="en-US" sz="1600" dirty="0">
                <a:solidFill>
                  <a:srgbClr val="7AB800">
                    <a:lumMod val="75000"/>
                  </a:srgbClr>
                </a:solidFill>
                <a:latin typeface="+mj-lt"/>
                <a:cs typeface="Aharoni" panose="02010803020104030203" pitchFamily="2" charset="-79"/>
                <a:hlinkClick r:id="rId4"/>
              </a:rPr>
              <a:t>Kevin.Bullard@kresa.org</a:t>
            </a:r>
            <a:r>
              <a:rPr lang="en-US" sz="1600" dirty="0">
                <a:solidFill>
                  <a:srgbClr val="7AB8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 	</a:t>
            </a:r>
            <a:r>
              <a:rPr lang="en-US" sz="1600" dirty="0">
                <a:solidFill>
                  <a:srgbClr val="7AB800">
                    <a:lumMod val="75000"/>
                  </a:srgbClr>
                </a:solidFill>
                <a:latin typeface="+mj-lt"/>
                <a:cs typeface="Aharoni" panose="02010803020104030203" pitchFamily="2" charset="-79"/>
                <a:hlinkClick r:id="rId5"/>
              </a:rPr>
              <a:t>tom.johnson@kresa.org</a:t>
            </a:r>
            <a:r>
              <a:rPr lang="en-US" sz="1600" dirty="0">
                <a:solidFill>
                  <a:srgbClr val="7AB8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603341" y="6281855"/>
            <a:ext cx="109039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http://www.midatahub.org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C92F408-66DD-48DE-A2AB-9EC5FD9DF6E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84229" y="6190794"/>
            <a:ext cx="2226128" cy="63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152830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EDEBE7"/>
      </a:lt2>
      <a:accent1>
        <a:srgbClr val="5FA534"/>
      </a:accent1>
      <a:accent2>
        <a:srgbClr val="DCAB34"/>
      </a:accent2>
      <a:accent3>
        <a:srgbClr val="D26D23"/>
      </a:accent3>
      <a:accent4>
        <a:srgbClr val="972323"/>
      </a:accent4>
      <a:accent5>
        <a:srgbClr val="236797"/>
      </a:accent5>
      <a:accent6>
        <a:srgbClr val="2FB6C6"/>
      </a:accent6>
      <a:hlink>
        <a:srgbClr val="8FC639"/>
      </a:hlink>
      <a:folHlink>
        <a:srgbClr val="E7C2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AC464412-510E-4F2B-8947-A0DDBD02899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648</TotalTime>
  <Words>206</Words>
  <Application>Microsoft Office PowerPoint</Application>
  <PresentationFormat>Widescreen</PresentationFormat>
  <Paragraphs>54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Aharoni</vt:lpstr>
      <vt:lpstr>Arial</vt:lpstr>
      <vt:lpstr>Calibri</vt:lpstr>
      <vt:lpstr>Gallery</vt:lpstr>
      <vt:lpstr>Michigan Data Hub Vendor Update, January 2018  </vt:lpstr>
      <vt:lpstr>Agenda</vt:lpstr>
      <vt:lpstr>UIC Web Services - Update</vt:lpstr>
      <vt:lpstr>OneRoster API</vt:lpstr>
      <vt:lpstr>State reporting validation</vt:lpstr>
      <vt:lpstr>Other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Michigan Data Hub Vendor Update </dc:title>
  <cp:lastModifiedBy>Don Dailey</cp:lastModifiedBy>
  <cp:revision>7</cp:revision>
  <dcterms:modified xsi:type="dcterms:W3CDTF">2018-01-17T03:51:19Z</dcterms:modified>
</cp:coreProperties>
</file>