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2"/>
  </p:notesMasterIdLst>
  <p:sldIdLst>
    <p:sldId id="256" r:id="rId2"/>
    <p:sldId id="413" r:id="rId3"/>
    <p:sldId id="418" r:id="rId4"/>
    <p:sldId id="409" r:id="rId5"/>
    <p:sldId id="419" r:id="rId6"/>
    <p:sldId id="425" r:id="rId7"/>
    <p:sldId id="426" r:id="rId8"/>
    <p:sldId id="420" r:id="rId9"/>
    <p:sldId id="424" r:id="rId10"/>
    <p:sldId id="411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33"/>
    <a:srgbClr val="5ADC44"/>
    <a:srgbClr val="3975B8"/>
    <a:srgbClr val="0A7600"/>
    <a:srgbClr val="292929"/>
    <a:srgbClr val="FF66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85D7B8-0C75-41D6-80FA-DCAD2800A038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DF8D8C-2030-4050-912D-33F6B5BB1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925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DF8D8C-2030-4050-912D-33F6B5BB1B9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215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3BF71-38B7-8642-BFCE-EDAE9BD0CBAF}" type="datetimeFigureOut">
              <a:rPr lang="en-US" dirty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025CB-9D18-264E-A945-2D020344C9DA}" type="datetimeFigureOut">
              <a:rPr lang="en-US" dirty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FB6C-7E96-8F41-8872-189CA1C59F84}" type="datetimeFigureOut">
              <a:rPr lang="en-US" dirty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81CDE-9BE7-C544-8ACB-7077DFC4270F}" type="datetimeFigureOut">
              <a:rPr lang="en-US" dirty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BA285-9698-1B45-8319-D90A8C63F150}" type="datetimeFigureOut">
              <a:rPr lang="en-US" dirty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6CD42-43FF-B740-998F-DCC3802C4CE3}" type="datetimeFigureOut">
              <a:rPr lang="en-US" dirty="0"/>
              <a:t>9/18/2017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0FFBD-2EE4-8547-BBAE-A1AC91C8D77E}" type="datetimeFigureOut">
              <a:rPr lang="en-US" dirty="0"/>
              <a:t>9/18/2017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A2352-D7AC-F242-9256-A4477BCBF354}" type="datetimeFigureOut">
              <a:rPr lang="en-US" dirty="0"/>
              <a:t>9/18/2017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CFC6A-9AE6-404D-9FDD-168B477B9C90}" type="datetimeFigureOut">
              <a:rPr lang="en-US" dirty="0"/>
              <a:t>9/18/2017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CDFD-B4CF-A241-8D71-E814B10BEAF4}" type="datetimeFigureOut">
              <a:rPr lang="en-US" dirty="0"/>
              <a:t>9/18/2017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26A7B589-FD4B-7E46-869A-CBADC5FC564E}" type="datetimeFigureOut">
              <a:rPr lang="en-US" dirty="0"/>
              <a:t>9/18/2017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8A92E-5FF9-8143-81B3-CCB531513398}" type="datetimeFigureOut">
              <a:rPr lang="en-US" dirty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dirk.Bradley@kresa.org" TargetMode="External"/><Relationship Id="rId2" Type="http://schemas.openxmlformats.org/officeDocument/2006/relationships/hyperlink" Target="mailto:Don.Dailey@kresa.or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hyperlink" Target="mailto:tom.johnson@kresa.org" TargetMode="External"/><Relationship Id="rId4" Type="http://schemas.openxmlformats.org/officeDocument/2006/relationships/hyperlink" Target="mailto:Kevin.Bullard@kresa.or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22" y="1433879"/>
            <a:ext cx="2067318" cy="89821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22" y="667382"/>
            <a:ext cx="1992890" cy="76649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632" y="122573"/>
            <a:ext cx="1950440" cy="19504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" y="6142427"/>
            <a:ext cx="1219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>
              <a:spcBef>
                <a:spcPct val="20000"/>
              </a:spcBef>
              <a:defRPr/>
            </a:pPr>
            <a:r>
              <a:rPr lang="en-US" sz="2000" b="1" dirty="0">
                <a:cs typeface="Aharoni" panose="02010803020104030203" pitchFamily="2" charset="-79"/>
              </a:rPr>
              <a:t>Don Dailey, </a:t>
            </a:r>
            <a:r>
              <a:rPr lang="en-US" sz="2000" dirty="0">
                <a:cs typeface="Aharoni" panose="02010803020104030203" pitchFamily="2" charset="-79"/>
              </a:rPr>
              <a:t>Data Hub Project Manager – </a:t>
            </a:r>
            <a:r>
              <a:rPr lang="en-US" sz="2000" b="1" dirty="0">
                <a:cs typeface="Aharoni" panose="02010803020104030203" pitchFamily="2" charset="-79"/>
              </a:rPr>
              <a:t>Kevin Bullard</a:t>
            </a:r>
            <a:r>
              <a:rPr lang="en-US" sz="2000" dirty="0">
                <a:cs typeface="Aharoni" panose="02010803020104030203" pitchFamily="2" charset="-79"/>
              </a:rPr>
              <a:t>, Data Hub Support Manager</a:t>
            </a:r>
          </a:p>
          <a:p>
            <a:pPr lvl="0" algn="ctr" defTabSz="914400">
              <a:spcBef>
                <a:spcPct val="20000"/>
              </a:spcBef>
              <a:defRPr/>
            </a:pPr>
            <a:r>
              <a:rPr lang="en-US" sz="2000" dirty="0">
                <a:cs typeface="Aharoni" panose="02010803020104030203" pitchFamily="2" charset="-79"/>
              </a:rPr>
              <a:t> – </a:t>
            </a:r>
            <a:r>
              <a:rPr lang="en-US" sz="2000" b="1" dirty="0">
                <a:cs typeface="Aharoni" panose="02010803020104030203" pitchFamily="2" charset="-79"/>
              </a:rPr>
              <a:t>Dirk Bradley</a:t>
            </a:r>
            <a:r>
              <a:rPr lang="en-US" sz="2000" dirty="0">
                <a:cs typeface="Aharoni" panose="02010803020104030203" pitchFamily="2" charset="-79"/>
              </a:rPr>
              <a:t>, Operations Manager – </a:t>
            </a:r>
            <a:r>
              <a:rPr lang="en-US" sz="2000" b="1" dirty="0">
                <a:cs typeface="Aharoni" panose="02010803020104030203" pitchFamily="2" charset="-79"/>
              </a:rPr>
              <a:t>Tom Johnson</a:t>
            </a:r>
            <a:r>
              <a:rPr lang="en-US" sz="2000" dirty="0">
                <a:cs typeface="Aharoni" panose="02010803020104030203" pitchFamily="2" charset="-79"/>
              </a:rPr>
              <a:t>, Actionable Data Manager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1051688"/>
            <a:ext cx="8561747" cy="2541431"/>
          </a:xfrm>
        </p:spPr>
        <p:txBody>
          <a:bodyPr>
            <a:normAutofit fontScale="90000"/>
          </a:bodyPr>
          <a:lstStyle/>
          <a:p>
            <a:r>
              <a:rPr lang="en-US"/>
              <a:t>Michigan Data Hub</a:t>
            </a:r>
            <a:br>
              <a:rPr lang="en-US"/>
            </a:br>
            <a:r>
              <a:rPr lang="en-US"/>
              <a:t>Vendor Update</a:t>
            </a:r>
            <a:br>
              <a:rPr lang="en-US"/>
            </a:br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3623" y="2332094"/>
            <a:ext cx="2188214" cy="101163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105" y="3019963"/>
            <a:ext cx="8096923" cy="266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9037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6"/>
          <p:cNvSpPr txBox="1">
            <a:spLocks/>
          </p:cNvSpPr>
          <p:nvPr/>
        </p:nvSpPr>
        <p:spPr>
          <a:xfrm>
            <a:off x="5817578" y="864867"/>
            <a:ext cx="5969976" cy="56755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3341" y="249016"/>
            <a:ext cx="9520237" cy="6318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More Information:</a:t>
            </a:r>
          </a:p>
        </p:txBody>
      </p:sp>
      <p:sp>
        <p:nvSpPr>
          <p:cNvPr id="6" name="Rectangle 5"/>
          <p:cNvSpPr/>
          <p:nvPr/>
        </p:nvSpPr>
        <p:spPr>
          <a:xfrm>
            <a:off x="733901" y="1151081"/>
            <a:ext cx="11053653" cy="37733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spcBef>
                <a:spcPct val="20000"/>
              </a:spcBef>
              <a:defRPr/>
            </a:pPr>
            <a:r>
              <a:rPr lang="en-US" sz="2800" b="1" dirty="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Michigan Data Hub</a:t>
            </a:r>
          </a:p>
          <a:p>
            <a:pPr lvl="0" algn="ctr" defTabSz="914400">
              <a:spcBef>
                <a:spcPct val="20000"/>
              </a:spcBef>
              <a:defRPr/>
            </a:pPr>
            <a:r>
              <a:rPr lang="en-US" sz="2800" b="1" dirty="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Kalamazoo RESA, Fiscal Agent</a:t>
            </a:r>
          </a:p>
          <a:p>
            <a:pPr lvl="0" algn="ctr" defTabSz="914400">
              <a:spcBef>
                <a:spcPct val="20000"/>
              </a:spcBef>
              <a:defRPr/>
            </a:pPr>
            <a:r>
              <a:rPr lang="en-US" sz="2800" dirty="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1819 E. </a:t>
            </a:r>
            <a:r>
              <a:rPr lang="en-US" sz="2800" dirty="0" err="1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Milham</a:t>
            </a:r>
            <a:r>
              <a:rPr lang="en-US" sz="2800" dirty="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 Road</a:t>
            </a:r>
          </a:p>
          <a:p>
            <a:pPr lvl="0" algn="ctr" defTabSz="914400">
              <a:spcBef>
                <a:spcPct val="20000"/>
              </a:spcBef>
              <a:defRPr/>
            </a:pPr>
            <a:r>
              <a:rPr lang="en-US" sz="2800" dirty="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Portage, MI 49002</a:t>
            </a:r>
          </a:p>
          <a:p>
            <a:pPr lvl="0" defTabSz="914400">
              <a:spcBef>
                <a:spcPct val="20000"/>
              </a:spcBef>
              <a:defRPr/>
            </a:pPr>
            <a:endParaRPr lang="en-US" sz="2800" dirty="0">
              <a:solidFill>
                <a:srgbClr val="0D9E00">
                  <a:lumMod val="75000"/>
                </a:srgbClr>
              </a:solidFill>
              <a:latin typeface="+mj-lt"/>
              <a:cs typeface="Aharoni" panose="02010803020104030203" pitchFamily="2" charset="-79"/>
            </a:endParaRPr>
          </a:p>
          <a:p>
            <a:pPr lvl="0" defTabSz="914400"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Don Dailey		Dirk Bradley		Kevin Bullard		Tom Johnson</a:t>
            </a:r>
          </a:p>
          <a:p>
            <a:pPr lvl="0" defTabSz="914400">
              <a:spcBef>
                <a:spcPct val="20000"/>
              </a:spcBef>
              <a:defRPr/>
            </a:pPr>
            <a:r>
              <a:rPr lang="en-US" sz="1600" dirty="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Project Manager		Operations Manager		Support Manager		Actionable Data Manager</a:t>
            </a:r>
          </a:p>
          <a:p>
            <a:pPr lvl="0" defTabSz="914400">
              <a:spcBef>
                <a:spcPct val="20000"/>
              </a:spcBef>
              <a:defRPr/>
            </a:pPr>
            <a:r>
              <a:rPr lang="en-US" sz="1600" dirty="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Cell: 269-217-4427		Cell: 269-267-8632		Cell:  269-910-5343		Cell:  231-383-2668 </a:t>
            </a:r>
          </a:p>
          <a:p>
            <a:pPr lvl="0" defTabSz="914400">
              <a:spcBef>
                <a:spcPct val="20000"/>
              </a:spcBef>
              <a:defRPr/>
            </a:pPr>
            <a:r>
              <a:rPr lang="en-US" sz="1600" dirty="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  <a:hlinkClick r:id="rId2"/>
              </a:rPr>
              <a:t>Don.Dailey@kresa.org</a:t>
            </a:r>
            <a:r>
              <a:rPr lang="en-US" sz="1600" dirty="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 	</a:t>
            </a:r>
            <a:r>
              <a:rPr lang="en-US" sz="1600" dirty="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  <a:hlinkClick r:id="rId3"/>
              </a:rPr>
              <a:t>dirk.Bradley@kresa.org</a:t>
            </a:r>
            <a:r>
              <a:rPr lang="en-US" sz="1600" dirty="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 	</a:t>
            </a:r>
            <a:r>
              <a:rPr lang="en-US" sz="1600" dirty="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  <a:hlinkClick r:id="rId4"/>
              </a:rPr>
              <a:t>Kevin.Bullard@kresa.org</a:t>
            </a:r>
            <a:r>
              <a:rPr lang="en-US" sz="1600" dirty="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 	</a:t>
            </a:r>
            <a:r>
              <a:rPr lang="en-US" sz="1600" dirty="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  <a:hlinkClick r:id="rId5"/>
              </a:rPr>
              <a:t>tom.johnson@kresa.org</a:t>
            </a:r>
            <a:r>
              <a:rPr lang="en-US" sz="1600" dirty="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603341" y="6281855"/>
            <a:ext cx="109039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/>
              <a:t>http://22itrig.org/data-integration</a:t>
            </a:r>
            <a:r>
              <a:rPr lang="en-US"/>
              <a:t>/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8A25FE6-DF0B-424A-A5F9-E808D31E962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1755" y="6190858"/>
            <a:ext cx="1817029" cy="597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152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Introduction</a:t>
            </a:r>
          </a:p>
          <a:p>
            <a:r>
              <a:rPr lang="en-US" dirty="0"/>
              <a:t>Brief overview of Michigan Data Hub Initiative and progress to date</a:t>
            </a:r>
          </a:p>
          <a:p>
            <a:r>
              <a:rPr lang="en-US" dirty="0"/>
              <a:t>UIC Web Services</a:t>
            </a:r>
          </a:p>
          <a:p>
            <a:r>
              <a:rPr lang="en-US" dirty="0"/>
              <a:t>2017-18 State Reporting Modifications</a:t>
            </a:r>
          </a:p>
          <a:p>
            <a:r>
              <a:rPr lang="en-US" dirty="0"/>
              <a:t>State Reporting Validation</a:t>
            </a:r>
          </a:p>
          <a:p>
            <a:r>
              <a:rPr lang="en-US" dirty="0"/>
              <a:t>Other vendor items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1755" y="6190858"/>
            <a:ext cx="1817029" cy="597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807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Brief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4696" y="2015732"/>
            <a:ext cx="9520158" cy="431117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Goal to eliminate the data integration burden from districts using a standards-based ecosystem</a:t>
            </a:r>
          </a:p>
          <a:p>
            <a:r>
              <a:rPr lang="en-US" dirty="0"/>
              <a:t>Formerly funded under TRIG grant.  Now Section 22m of state school aid via CEPI.</a:t>
            </a:r>
          </a:p>
          <a:p>
            <a:r>
              <a:rPr lang="en-US" dirty="0"/>
              <a:t>6 of 6 SIS Systems Currently able to send data</a:t>
            </a:r>
          </a:p>
          <a:p>
            <a:pPr lvl="1"/>
            <a:r>
              <a:rPr lang="en-US" dirty="0"/>
              <a:t>Aequitas Q/MISTAR</a:t>
            </a:r>
          </a:p>
          <a:p>
            <a:pPr lvl="1"/>
            <a:r>
              <a:rPr lang="en-US" dirty="0" err="1"/>
              <a:t>Edupoint</a:t>
            </a:r>
            <a:r>
              <a:rPr lang="en-US" dirty="0"/>
              <a:t> Synergy</a:t>
            </a:r>
          </a:p>
          <a:p>
            <a:pPr lvl="1"/>
            <a:r>
              <a:rPr lang="en-US" dirty="0"/>
              <a:t>Infinite Campus</a:t>
            </a:r>
          </a:p>
          <a:p>
            <a:pPr lvl="1"/>
            <a:r>
              <a:rPr lang="en-US" dirty="0"/>
              <a:t>PowerSchool</a:t>
            </a:r>
          </a:p>
          <a:p>
            <a:pPr lvl="1"/>
            <a:r>
              <a:rPr lang="en-US" dirty="0"/>
              <a:t>Skyward</a:t>
            </a:r>
          </a:p>
          <a:p>
            <a:pPr lvl="1"/>
            <a:r>
              <a:rPr lang="en-US" dirty="0"/>
              <a:t>SunGard </a:t>
            </a:r>
            <a:r>
              <a:rPr lang="en-US" dirty="0" err="1"/>
              <a:t>eSchoolPlus</a:t>
            </a:r>
            <a:endParaRPr lang="en-US" dirty="0"/>
          </a:p>
          <a:p>
            <a:r>
              <a:rPr lang="en-US" dirty="0"/>
              <a:t>Growing number of connected systems, with </a:t>
            </a:r>
            <a:r>
              <a:rPr lang="en-US" dirty="0" err="1"/>
              <a:t>OneRoster</a:t>
            </a:r>
            <a:r>
              <a:rPr lang="en-US" dirty="0"/>
              <a:t> being added to increase pace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B23EF07-1C63-40AF-8C80-DEAFD4B849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1755" y="6190858"/>
            <a:ext cx="1817029" cy="597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196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Implementation Progress</a:t>
            </a:r>
            <a:br>
              <a:rPr lang="en-US"/>
            </a:br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8524712"/>
              </p:ext>
            </p:extLst>
          </p:nvPr>
        </p:nvGraphicFramePr>
        <p:xfrm>
          <a:off x="1534696" y="1981200"/>
          <a:ext cx="9520158" cy="3873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60079">
                  <a:extLst>
                    <a:ext uri="{9D8B030D-6E8A-4147-A177-3AD203B41FA5}">
                      <a16:colId xmlns:a16="http://schemas.microsoft.com/office/drawing/2014/main" val="3758800953"/>
                    </a:ext>
                  </a:extLst>
                </a:gridCol>
                <a:gridCol w="4760079">
                  <a:extLst>
                    <a:ext uri="{9D8B030D-6E8A-4147-A177-3AD203B41FA5}">
                      <a16:colId xmlns:a16="http://schemas.microsoft.com/office/drawing/2014/main" val="2889242014"/>
                    </a:ext>
                  </a:extLst>
                </a:gridCol>
              </a:tblGrid>
              <a:tr h="484211">
                <a:tc>
                  <a:txBody>
                    <a:bodyPr/>
                    <a:lstStyle/>
                    <a:p>
                      <a:r>
                        <a:rPr lang="en-US"/>
                        <a:t>Item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#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3530490"/>
                  </a:ext>
                </a:extLst>
              </a:tr>
              <a:tr h="484211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Signed up or e-signed agreement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361 Districts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395619"/>
                  </a:ext>
                </a:extLst>
              </a:tr>
              <a:tr h="484211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Signed but not capable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13 Districts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6027063"/>
                  </a:ext>
                </a:extLst>
              </a:tr>
              <a:tr h="484211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Districts that are</a:t>
                      </a:r>
                      <a:r>
                        <a:rPr lang="en-US" baseline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capable</a:t>
                      </a:r>
                      <a:endParaRPr lang="en-US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348 Districts (38.9%)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1108347"/>
                  </a:ext>
                </a:extLst>
              </a:tr>
              <a:tr h="484211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Students represented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766,255  (51.6%)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653599"/>
                  </a:ext>
                </a:extLst>
              </a:tr>
              <a:tr h="484211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Schools represented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1,840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801963"/>
                  </a:ext>
                </a:extLst>
              </a:tr>
              <a:tr h="484211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Districts in process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94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2606399"/>
                  </a:ext>
                </a:extLst>
              </a:tr>
              <a:tr h="484211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Districts live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163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2249978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D58FC90C-1C27-46B2-B948-2D53145631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1755" y="6190858"/>
            <a:ext cx="1817029" cy="597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067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UIC Web Services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Overview of need (Don)</a:t>
            </a:r>
          </a:p>
          <a:p>
            <a:pPr lvl="1"/>
            <a:r>
              <a:rPr lang="en-US" dirty="0"/>
              <a:t>Previously discussed the ability to acquire a UIC</a:t>
            </a:r>
          </a:p>
          <a:p>
            <a:pPr lvl="1"/>
            <a:r>
              <a:rPr lang="en-US" dirty="0"/>
              <a:t>Increased development around the processes of creating UICs where no match is found</a:t>
            </a:r>
          </a:p>
          <a:p>
            <a:pPr lvl="1"/>
            <a:r>
              <a:rPr lang="en-US" dirty="0"/>
              <a:t>Eventually address “linking” of UICs where multiples in place</a:t>
            </a:r>
          </a:p>
          <a:p>
            <a:r>
              <a:rPr lang="en-US" dirty="0"/>
              <a:t>Current CEPI UIC Processes and how PEPE district designation applies (Jack/Joel)</a:t>
            </a:r>
          </a:p>
          <a:p>
            <a:r>
              <a:rPr lang="en-US" dirty="0"/>
              <a:t>Diagram of Technical Solution</a:t>
            </a:r>
          </a:p>
          <a:p>
            <a:r>
              <a:rPr lang="en-US" dirty="0"/>
              <a:t>Q &amp;A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F17240F-F0BC-4A20-90C4-C0F184455E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1755" y="6190858"/>
            <a:ext cx="1817029" cy="597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729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A84AD-59AC-4CEE-ACDB-7017F17C3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2017-18 State Reporting Modifications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8B9C25-3EAD-4C5D-972F-B2BC8175BA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CEPI Changes document</a:t>
            </a:r>
          </a:p>
          <a:p>
            <a:r>
              <a:rPr lang="en-US" dirty="0"/>
              <a:t>Swagger Updates</a:t>
            </a:r>
          </a:p>
          <a:p>
            <a:r>
              <a:rPr lang="en-US" dirty="0"/>
              <a:t>Revised Data Hub SDK Available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D296479-79D5-498F-8634-294D452036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1755" y="6190858"/>
            <a:ext cx="1817029" cy="597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973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65BA0-7214-4886-A988-D5B6908A4A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 reporting validation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548438-54CF-448B-92C1-1EE4D7789B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Overview of data hub processes for state reporting</a:t>
            </a:r>
          </a:p>
          <a:p>
            <a:r>
              <a:rPr lang="en-US" dirty="0"/>
              <a:t>Monthly vendor webinars to tackle portions of CEPI specs with goal to complete during the year</a:t>
            </a:r>
          </a:p>
          <a:p>
            <a:r>
              <a:rPr lang="en-US" dirty="0"/>
              <a:t>Goal to have all SIS systems providing full state reporting data by end of school year</a:t>
            </a:r>
          </a:p>
          <a:p>
            <a:r>
              <a:rPr lang="en-US" dirty="0" err="1"/>
              <a:t>PersonalCore</a:t>
            </a:r>
            <a:r>
              <a:rPr lang="en-US" dirty="0"/>
              <a:t> component and UIC information</a:t>
            </a:r>
          </a:p>
          <a:p>
            <a:r>
              <a:rPr lang="en-US" dirty="0"/>
              <a:t>Q &amp; 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376B17-23E6-47E3-AF73-B3702F9FF0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1755" y="6190858"/>
            <a:ext cx="1817029" cy="597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308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State Reporting – Student, Staff, and Education Organization Codes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Student – </a:t>
            </a:r>
            <a:r>
              <a:rPr lang="en-US" dirty="0" err="1"/>
              <a:t>StudentUniqueId</a:t>
            </a:r>
            <a:r>
              <a:rPr lang="en-US" dirty="0"/>
              <a:t> often used for UIC</a:t>
            </a:r>
          </a:p>
          <a:p>
            <a:pPr lvl="1"/>
            <a:r>
              <a:rPr lang="en-US" dirty="0" err="1"/>
              <a:t>IdentificationCodes</a:t>
            </a:r>
            <a:r>
              <a:rPr lang="en-US" dirty="0"/>
              <a:t> should include both “State” and “District” student codes</a:t>
            </a:r>
          </a:p>
          <a:p>
            <a:r>
              <a:rPr lang="en-US" dirty="0"/>
              <a:t>Impact of changing </a:t>
            </a:r>
            <a:r>
              <a:rPr lang="en-US" dirty="0" err="1"/>
              <a:t>StudentUniqueId</a:t>
            </a:r>
            <a:r>
              <a:rPr lang="en-US" dirty="0"/>
              <a:t> codes – duplication that requires cleanup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22E8A8-238D-4F31-BC25-4A539E0CCD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1755" y="6190858"/>
            <a:ext cx="1817029" cy="597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9959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Other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192EB7-4585-419B-B94A-C1F47C9103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1755" y="6190858"/>
            <a:ext cx="1817029" cy="597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957563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EDEBE7"/>
      </a:lt2>
      <a:accent1>
        <a:srgbClr val="5FA534"/>
      </a:accent1>
      <a:accent2>
        <a:srgbClr val="DCAB34"/>
      </a:accent2>
      <a:accent3>
        <a:srgbClr val="D26D23"/>
      </a:accent3>
      <a:accent4>
        <a:srgbClr val="972323"/>
      </a:accent4>
      <a:accent5>
        <a:srgbClr val="236797"/>
      </a:accent5>
      <a:accent6>
        <a:srgbClr val="2FB6C6"/>
      </a:accent6>
      <a:hlink>
        <a:srgbClr val="8FC639"/>
      </a:hlink>
      <a:folHlink>
        <a:srgbClr val="E7C2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555</TotalTime>
  <Words>367</Words>
  <Application>Microsoft Office PowerPoint</Application>
  <PresentationFormat>Widescreen</PresentationFormat>
  <Paragraphs>73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Aharoni</vt:lpstr>
      <vt:lpstr>Arial</vt:lpstr>
      <vt:lpstr>Calibri</vt:lpstr>
      <vt:lpstr>Gallery</vt:lpstr>
      <vt:lpstr>Michigan Data Hub Vendor Update </vt:lpstr>
      <vt:lpstr>Agenda</vt:lpstr>
      <vt:lpstr>Brief Overview</vt:lpstr>
      <vt:lpstr>Implementation Progress </vt:lpstr>
      <vt:lpstr>UIC Web Services</vt:lpstr>
      <vt:lpstr>2017-18 State Reporting Modifications</vt:lpstr>
      <vt:lpstr>State reporting validation</vt:lpstr>
      <vt:lpstr>State Reporting – Student, Staff, and Education Organization Codes</vt:lpstr>
      <vt:lpstr>Other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Michigan Data Hub Vendor Update </dc:title>
  <cp:lastModifiedBy>Don Dailey</cp:lastModifiedBy>
  <cp:revision>4</cp:revision>
  <dcterms:modified xsi:type="dcterms:W3CDTF">2017-09-19T02:05:40Z</dcterms:modified>
</cp:coreProperties>
</file>