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png&amp;ehk=iErO9MHrbg0Yqwv0rQc8kw&amp;r=0&amp;pid=OfficeInsert" ContentType="image/png"/>
  <Default Extension="jpg&amp;ehk=6JHvrFdxtuZaOy" ContentType="image/jpe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31"/>
  </p:notesMasterIdLst>
  <p:sldIdLst>
    <p:sldId id="260" r:id="rId2"/>
    <p:sldId id="284" r:id="rId3"/>
    <p:sldId id="285" r:id="rId4"/>
    <p:sldId id="286" r:id="rId5"/>
    <p:sldId id="294" r:id="rId6"/>
    <p:sldId id="283" r:id="rId7"/>
    <p:sldId id="274" r:id="rId8"/>
    <p:sldId id="275" r:id="rId9"/>
    <p:sldId id="276" r:id="rId10"/>
    <p:sldId id="278" r:id="rId11"/>
    <p:sldId id="277" r:id="rId12"/>
    <p:sldId id="279" r:id="rId13"/>
    <p:sldId id="280" r:id="rId14"/>
    <p:sldId id="281" r:id="rId15"/>
    <p:sldId id="282" r:id="rId16"/>
    <p:sldId id="288" r:id="rId17"/>
    <p:sldId id="289" r:id="rId18"/>
    <p:sldId id="290" r:id="rId19"/>
    <p:sldId id="291" r:id="rId20"/>
    <p:sldId id="292" r:id="rId21"/>
    <p:sldId id="293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DB9A21-FA87-4BBC-8A0E-180D8ACA22C5}" v="32" dt="2018-01-29T18:02:16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53"/>
    <p:restoredTop sz="94643"/>
  </p:normalViewPr>
  <p:slideViewPr>
    <p:cSldViewPr snapToGrid="0" snapToObjects="1">
      <p:cViewPr varScale="1">
        <p:scale>
          <a:sx n="101" d="100"/>
          <a:sy n="101" d="100"/>
        </p:scale>
        <p:origin x="13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 Dailey" userId="3342ba4d-c330-458d-8155-cc0e7cebf7c5" providerId="ADAL" clId="{1B7BF39A-7949-4C75-A530-110E3B9F1741}"/>
    <pc:docChg chg="undo custSel addSld modSld">
      <pc:chgData name="Don Dailey" userId="3342ba4d-c330-458d-8155-cc0e7cebf7c5" providerId="ADAL" clId="{1B7BF39A-7949-4C75-A530-110E3B9F1741}" dt="2018-01-29T03:28:18.565" v="70"/>
      <pc:docMkLst>
        <pc:docMk/>
      </pc:docMkLst>
      <pc:sldChg chg="modSp">
        <pc:chgData name="Don Dailey" userId="3342ba4d-c330-458d-8155-cc0e7cebf7c5" providerId="ADAL" clId="{1B7BF39A-7949-4C75-A530-110E3B9F1741}" dt="2018-01-29T03:20:50.899" v="29" actId="1076"/>
        <pc:sldMkLst>
          <pc:docMk/>
          <pc:sldMk cId="3878308798" sldId="283"/>
        </pc:sldMkLst>
        <pc:spChg chg="mod">
          <ac:chgData name="Don Dailey" userId="3342ba4d-c330-458d-8155-cc0e7cebf7c5" providerId="ADAL" clId="{1B7BF39A-7949-4C75-A530-110E3B9F1741}" dt="2018-01-29T03:20:50.899" v="29" actId="1076"/>
          <ac:spMkLst>
            <pc:docMk/>
            <pc:sldMk cId="3878308798" sldId="283"/>
            <ac:spMk id="3" creationId="{00000000-0000-0000-0000-000000000000}"/>
          </ac:spMkLst>
        </pc:spChg>
      </pc:sldChg>
      <pc:sldChg chg="delSp">
        <pc:chgData name="Don Dailey" userId="3342ba4d-c330-458d-8155-cc0e7cebf7c5" providerId="ADAL" clId="{1B7BF39A-7949-4C75-A530-110E3B9F1741}" dt="2018-01-29T03:18:16.114" v="13" actId="478"/>
        <pc:sldMkLst>
          <pc:docMk/>
          <pc:sldMk cId="4172282325" sldId="288"/>
        </pc:sldMkLst>
        <pc:spChg chg="del">
          <ac:chgData name="Don Dailey" userId="3342ba4d-c330-458d-8155-cc0e7cebf7c5" providerId="ADAL" clId="{1B7BF39A-7949-4C75-A530-110E3B9F1741}" dt="2018-01-29T03:18:16.114" v="13" actId="478"/>
          <ac:spMkLst>
            <pc:docMk/>
            <pc:sldMk cId="4172282325" sldId="288"/>
            <ac:spMk id="3" creationId="{00000000-0000-0000-0000-000000000000}"/>
          </ac:spMkLst>
        </pc:spChg>
      </pc:sldChg>
      <pc:sldChg chg="delSp modSp add">
        <pc:chgData name="Don Dailey" userId="3342ba4d-c330-458d-8155-cc0e7cebf7c5" providerId="ADAL" clId="{1B7BF39A-7949-4C75-A530-110E3B9F1741}" dt="2018-01-29T03:18:22.618" v="14" actId="478"/>
        <pc:sldMkLst>
          <pc:docMk/>
          <pc:sldMk cId="1051353117" sldId="290"/>
        </pc:sldMkLst>
        <pc:spChg chg="mod">
          <ac:chgData name="Don Dailey" userId="3342ba4d-c330-458d-8155-cc0e7cebf7c5" providerId="ADAL" clId="{1B7BF39A-7949-4C75-A530-110E3B9F1741}" dt="2018-01-29T03:18:09.135" v="12" actId="20577"/>
          <ac:spMkLst>
            <pc:docMk/>
            <pc:sldMk cId="1051353117" sldId="290"/>
            <ac:spMk id="2" creationId="{00000000-0000-0000-0000-000000000000}"/>
          </ac:spMkLst>
        </pc:spChg>
        <pc:spChg chg="del">
          <ac:chgData name="Don Dailey" userId="3342ba4d-c330-458d-8155-cc0e7cebf7c5" providerId="ADAL" clId="{1B7BF39A-7949-4C75-A530-110E3B9F1741}" dt="2018-01-29T03:18:22.618" v="14" actId="478"/>
          <ac:spMkLst>
            <pc:docMk/>
            <pc:sldMk cId="1051353117" sldId="290"/>
            <ac:spMk id="3" creationId="{00000000-0000-0000-0000-000000000000}"/>
          </ac:spMkLst>
        </pc:spChg>
      </pc:sldChg>
      <pc:sldChg chg="addSp delSp modSp add modAnim">
        <pc:chgData name="Don Dailey" userId="3342ba4d-c330-458d-8155-cc0e7cebf7c5" providerId="ADAL" clId="{1B7BF39A-7949-4C75-A530-110E3B9F1741}" dt="2018-01-29T03:26:22.257" v="41" actId="1076"/>
        <pc:sldMkLst>
          <pc:docMk/>
          <pc:sldMk cId="1058753574" sldId="291"/>
        </pc:sldMkLst>
        <pc:spChg chg="del">
          <ac:chgData name="Don Dailey" userId="3342ba4d-c330-458d-8155-cc0e7cebf7c5" providerId="ADAL" clId="{1B7BF39A-7949-4C75-A530-110E3B9F1741}" dt="2018-01-29T03:19:45.864" v="16" actId="1076"/>
          <ac:spMkLst>
            <pc:docMk/>
            <pc:sldMk cId="1058753574" sldId="291"/>
            <ac:spMk id="2" creationId="{0E439B98-D713-4ED7-96C7-80CD1A7E2B51}"/>
          </ac:spMkLst>
        </pc:spChg>
        <pc:spChg chg="del">
          <ac:chgData name="Don Dailey" userId="3342ba4d-c330-458d-8155-cc0e7cebf7c5" providerId="ADAL" clId="{1B7BF39A-7949-4C75-A530-110E3B9F1741}" dt="2018-01-29T03:19:45.864" v="16" actId="1076"/>
          <ac:spMkLst>
            <pc:docMk/>
            <pc:sldMk cId="1058753574" sldId="291"/>
            <ac:spMk id="3" creationId="{B142B1BB-40CA-42C8-B946-CAF4CB25AD0E}"/>
          </ac:spMkLst>
        </pc:spChg>
        <pc:spChg chg="add mod">
          <ac:chgData name="Don Dailey" userId="3342ba4d-c330-458d-8155-cc0e7cebf7c5" providerId="ADAL" clId="{1B7BF39A-7949-4C75-A530-110E3B9F1741}" dt="2018-01-29T03:21:36.449" v="31" actId="1076"/>
          <ac:spMkLst>
            <pc:docMk/>
            <pc:sldMk cId="1058753574" sldId="291"/>
            <ac:spMk id="7" creationId="{D40BD2CC-882D-412F-8B37-378AAA650B5B}"/>
          </ac:spMkLst>
        </pc:spChg>
        <pc:spChg chg="add del mod">
          <ac:chgData name="Don Dailey" userId="3342ba4d-c330-458d-8155-cc0e7cebf7c5" providerId="ADAL" clId="{1B7BF39A-7949-4C75-A530-110E3B9F1741}" dt="2018-01-29T03:24:13.197" v="34" actId="478"/>
          <ac:spMkLst>
            <pc:docMk/>
            <pc:sldMk cId="1058753574" sldId="291"/>
            <ac:spMk id="8" creationId="{B8614F7C-A428-4750-AA5B-68692F0DA86E}"/>
          </ac:spMkLst>
        </pc:spChg>
        <pc:spChg chg="add del">
          <ac:chgData name="Don Dailey" userId="3342ba4d-c330-458d-8155-cc0e7cebf7c5" providerId="ADAL" clId="{1B7BF39A-7949-4C75-A530-110E3B9F1741}" dt="2018-01-29T03:24:48.675" v="36" actId="1076"/>
          <ac:spMkLst>
            <pc:docMk/>
            <pc:sldMk cId="1058753574" sldId="291"/>
            <ac:spMk id="9" creationId="{9A921184-D2DB-462A-8D4F-FA98845F643B}"/>
          </ac:spMkLst>
        </pc:spChg>
        <pc:picChg chg="add mod">
          <ac:chgData name="Don Dailey" userId="3342ba4d-c330-458d-8155-cc0e7cebf7c5" providerId="ADAL" clId="{1B7BF39A-7949-4C75-A530-110E3B9F1741}" dt="2018-01-29T03:20:35.407" v="27" actId="1076"/>
          <ac:picMkLst>
            <pc:docMk/>
            <pc:sldMk cId="1058753574" sldId="291"/>
            <ac:picMk id="4" creationId="{0163F8FB-0E8F-4875-944C-B66C0F726B11}"/>
          </ac:picMkLst>
        </pc:picChg>
        <pc:picChg chg="add mod">
          <ac:chgData name="Don Dailey" userId="3342ba4d-c330-458d-8155-cc0e7cebf7c5" providerId="ADAL" clId="{1B7BF39A-7949-4C75-A530-110E3B9F1741}" dt="2018-01-29T03:19:56.808" v="20" actId="14100"/>
          <ac:picMkLst>
            <pc:docMk/>
            <pc:sldMk cId="1058753574" sldId="291"/>
            <ac:picMk id="5" creationId="{97D005A9-14E6-4959-B5D2-74B9E4B0D468}"/>
          </ac:picMkLst>
        </pc:picChg>
        <pc:picChg chg="add mod">
          <ac:chgData name="Don Dailey" userId="3342ba4d-c330-458d-8155-cc0e7cebf7c5" providerId="ADAL" clId="{1B7BF39A-7949-4C75-A530-110E3B9F1741}" dt="2018-01-29T03:20:15.982" v="26" actId="1076"/>
          <ac:picMkLst>
            <pc:docMk/>
            <pc:sldMk cId="1058753574" sldId="291"/>
            <ac:picMk id="6" creationId="{D8752DD0-CE98-46FC-B44E-6BFB5BF4606E}"/>
          </ac:picMkLst>
        </pc:picChg>
        <pc:picChg chg="add mod ord">
          <ac:chgData name="Don Dailey" userId="3342ba4d-c330-458d-8155-cc0e7cebf7c5" providerId="ADAL" clId="{1B7BF39A-7949-4C75-A530-110E3B9F1741}" dt="2018-01-29T03:26:22.257" v="41" actId="1076"/>
          <ac:picMkLst>
            <pc:docMk/>
            <pc:sldMk cId="1058753574" sldId="291"/>
            <ac:picMk id="2054" creationId="{CDEB5F7B-B977-4224-99DE-963E972DC132}"/>
          </ac:picMkLst>
        </pc:picChg>
      </pc:sldChg>
      <pc:sldChg chg="modSp add">
        <pc:chgData name="Don Dailey" userId="3342ba4d-c330-458d-8155-cc0e7cebf7c5" providerId="ADAL" clId="{1B7BF39A-7949-4C75-A530-110E3B9F1741}" dt="2018-01-29T03:27:48.934" v="68" actId="20577"/>
        <pc:sldMkLst>
          <pc:docMk/>
          <pc:sldMk cId="1148893192" sldId="292"/>
        </pc:sldMkLst>
        <pc:spChg chg="mod">
          <ac:chgData name="Don Dailey" userId="3342ba4d-c330-458d-8155-cc0e7cebf7c5" providerId="ADAL" clId="{1B7BF39A-7949-4C75-A530-110E3B9F1741}" dt="2018-01-29T03:27:48.934" v="68" actId="20577"/>
          <ac:spMkLst>
            <pc:docMk/>
            <pc:sldMk cId="1148893192" sldId="292"/>
            <ac:spMk id="2" creationId="{00000000-0000-0000-0000-000000000000}"/>
          </ac:spMkLst>
        </pc:spChg>
      </pc:sldChg>
      <pc:sldChg chg="delSp add">
        <pc:chgData name="Don Dailey" userId="3342ba4d-c330-458d-8155-cc0e7cebf7c5" providerId="ADAL" clId="{1B7BF39A-7949-4C75-A530-110E3B9F1741}" dt="2018-01-29T03:28:18.565" v="70"/>
        <pc:sldMkLst>
          <pc:docMk/>
          <pc:sldMk cId="2665371854" sldId="293"/>
        </pc:sldMkLst>
        <pc:spChg chg="del">
          <ac:chgData name="Don Dailey" userId="3342ba4d-c330-458d-8155-cc0e7cebf7c5" providerId="ADAL" clId="{1B7BF39A-7949-4C75-A530-110E3B9F1741}" dt="2018-01-29T03:28:18.565" v="70"/>
          <ac:spMkLst>
            <pc:docMk/>
            <pc:sldMk cId="2665371854" sldId="293"/>
            <ac:spMk id="2" creationId="{00E55C08-2C87-47FD-8503-80C909E4C1C7}"/>
          </ac:spMkLst>
        </pc:spChg>
        <pc:spChg chg="del">
          <ac:chgData name="Don Dailey" userId="3342ba4d-c330-458d-8155-cc0e7cebf7c5" providerId="ADAL" clId="{1B7BF39A-7949-4C75-A530-110E3B9F1741}" dt="2018-01-29T03:28:18.565" v="70"/>
          <ac:spMkLst>
            <pc:docMk/>
            <pc:sldMk cId="2665371854" sldId="293"/>
            <ac:spMk id="3" creationId="{F6263C42-F6CC-4D62-96BB-A50BDC2C0A5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9F403-5BCE-6D45-B660-8EF79F7AA9DD}" type="datetimeFigureOut">
              <a:rPr lang="en-US" smtClean="0"/>
              <a:t>1/29/2018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20338-DD2A-934B-A688-D942AE0F8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9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7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20338-DD2A-934B-A688-D942AE0F81F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578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686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48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0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09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4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7C133-1ED6-BF4F-8F47-59258058C47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523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7C133-1ED6-BF4F-8F47-59258058C47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5487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7C133-1ED6-BF4F-8F47-59258058C47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620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6DB8-5222-44B6-9A72-40191CF6FC0F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C6F8-3784-4E26-8986-445E18EEECCC}" type="datetime1">
              <a:rPr lang="en-US" smtClean="0"/>
              <a:t>1/29/2018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0D3B9-3669-4C28-9DAA-6FA45990EE98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7F97C-49D3-4A5A-A02F-8D04AE7DAD0C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621FA-9A31-4D22-9F16-92F3B60B66CE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505A-1E24-4C0C-98E4-5F48DFB3939B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CDC0-8334-46F6-88B6-B1C23E3CBFDD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A092-D887-4EEF-9D04-0518FD8A3784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55B7-5EF3-40C1-B16A-E4104571CC2C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7CC15-D7FE-4C89-97F7-6556FE072B54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6D1E-E350-4110-8B0C-EF406862CB66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1A187-8A23-465B-9379-E33E680807C6}" type="datetime1">
              <a:rPr lang="en-US" smtClean="0"/>
              <a:t>1/29/2018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49B95-BCEE-497F-B4AA-5A17BDE9DAB1}" type="datetime1">
              <a:rPr lang="en-US" smtClean="0"/>
              <a:t>1/29/2018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A5F7-20AB-430E-8501-A79B5C221830}" type="datetime1">
              <a:rPr lang="en-US" smtClean="0"/>
              <a:t>1/29/2018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4035-AF87-4456-B385-73BCDFBC1937}" type="datetime1">
              <a:rPr lang="en-US" smtClean="0"/>
              <a:t>1/29/2018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8E55-DF5E-4C21-9E57-C1843945ECB3}" type="datetime1">
              <a:rPr lang="en-US" smtClean="0"/>
              <a:t>1/29/2018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61C6-6B14-4627-85B5-C2C7E5D871BD}" type="datetime1">
              <a:rPr lang="en-US" smtClean="0"/>
              <a:t>1/29/2018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8128C16-09F5-4AB3-9168-70CEC3538FAC}" type="datetime1">
              <a:rPr lang="en-US" smtClean="0"/>
              <a:t>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12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3e1english.wikispaces.com/a2+-+education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tiff"/><Relationship Id="rId5" Type="http://schemas.openxmlformats.org/officeDocument/2006/relationships/image" Target="../media/image40.tiff"/><Relationship Id="rId4" Type="http://schemas.openxmlformats.org/officeDocument/2006/relationships/image" Target="../media/image39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vimeo.com/249797101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://cuddlebuggery.com/blog/2012/05/14/buzz-worthy-news-14-may-2012/tv-error-signal/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7.png&amp;ehk=iErO9MHrbg0Yqwv0rQc8kw&amp;r=0&amp;pid=OfficeInsert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4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loveactually-blog.blogspot.com/2010/07/tech-support-for-installing-husband.html" TargetMode="External"/><Relationship Id="rId2" Type="http://schemas.openxmlformats.org/officeDocument/2006/relationships/image" Target="../media/image15.jpg&amp;ehk=6JHvrFdxtuZaOy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District UPDATE Webinar</a:t>
            </a:r>
            <a:br>
              <a:rPr lang="en-US" dirty="0"/>
            </a:br>
            <a:r>
              <a:rPr lang="en-US" dirty="0"/>
              <a:t>January 2018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90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Data Hub Support Specialists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773EA-7680-4CE3-BBEF-271792D09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906" y="1462643"/>
            <a:ext cx="5153257" cy="4543161"/>
          </a:xfrm>
          <a:prstGeom prst="rect">
            <a:avLst/>
          </a:prstGeom>
        </p:spPr>
      </p:pic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382250" y="1771276"/>
            <a:ext cx="6678244" cy="32952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r>
              <a:rPr lang="en-US" sz="2000" u="sng" dirty="0"/>
              <a:t>Data Hub Support Specialists (see map)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Support and promote regional/county integration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Assigned geographically by expertise (SIS)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Promote vendor integration outreach/use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Monthly Meetings – statewide group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Subgroup Meetings – Student Information Systems</a:t>
            </a:r>
          </a:p>
          <a:p>
            <a:r>
              <a:rPr lang="en-US" sz="2000" dirty="0"/>
              <a:t>Website</a:t>
            </a:r>
          </a:p>
          <a:p>
            <a:pPr lvl="1"/>
            <a:r>
              <a:rPr lang="en-US" sz="2000" dirty="0"/>
              <a:t>www.midatahub.org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0829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Help Desk ticket system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257577" y="2212471"/>
            <a:ext cx="6897825" cy="3535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r>
              <a:rPr lang="en-US" sz="2000" u="sng" dirty="0"/>
              <a:t>Help Desk Ticket System – support@midatahub.org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Accessible by Data Hub Support Specialists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Ability to enter tickets through online request System or via email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Monitored by Data Hub Management team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Statewide ticket assignment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24 hour response/revolve ticket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Beginning to track metrics 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60E9AE-BE5E-41F6-A2DE-69DAEFD76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706" y="1146220"/>
            <a:ext cx="4252663" cy="30654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7E8CE5-9DEC-4EA9-858C-E001A5AC9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3457" y="3907172"/>
            <a:ext cx="5575280" cy="2447590"/>
          </a:xfrm>
          <a:prstGeom prst="rect">
            <a:avLst/>
          </a:prstGeom>
        </p:spPr>
      </p:pic>
      <p:pic>
        <p:nvPicPr>
          <p:cNvPr id="7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5D99656E-D2E8-4F9B-A6C1-86CC98DEE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36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6715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379E0650-3B97-4972-ACA3-07BFF8CFBB77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September 30, 2017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D1C77B9-7BFC-4D07-8CAC-1CF947904617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7F82B18-9E4F-4DCA-9130-9139C5460DDA}"/>
              </a:ext>
            </a:extLst>
          </p:cNvPr>
          <p:cNvSpPr txBox="1">
            <a:spLocks/>
          </p:cNvSpPr>
          <p:nvPr/>
        </p:nvSpPr>
        <p:spPr>
          <a:xfrm>
            <a:off x="257577" y="273050"/>
            <a:ext cx="11410212" cy="10648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</a:p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Data Integration Advisory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6A3FDA5-19EC-4D2A-8EC7-B33CD7B4629E}"/>
              </a:ext>
            </a:extLst>
          </p:cNvPr>
          <p:cNvSpPr txBox="1">
            <a:spLocks/>
          </p:cNvSpPr>
          <p:nvPr/>
        </p:nvSpPr>
        <p:spPr>
          <a:xfrm>
            <a:off x="173601" y="2155420"/>
            <a:ext cx="6199207" cy="4412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pPr lvl="1"/>
            <a:r>
              <a:rPr lang="en-US" sz="2000" dirty="0"/>
              <a:t>Don Dailey, Data Hub Project Director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Data Governance – Security, Privacy, appropriate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use of data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Promotion of vendor integration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District onboarding efforts</a:t>
            </a:r>
          </a:p>
          <a:p>
            <a:pPr lvl="2"/>
            <a:endParaRPr lang="en-US" sz="20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BC472B-3DA3-4C4C-8C45-9FB5BBBEE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7597" y="1491960"/>
            <a:ext cx="5327909" cy="5075499"/>
          </a:xfrm>
          <a:prstGeom prst="rect">
            <a:avLst/>
          </a:prstGeom>
        </p:spPr>
      </p:pic>
      <p:pic>
        <p:nvPicPr>
          <p:cNvPr id="12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2A83C9C-83F4-4F24-8BB7-202B35670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341745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4863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D1C77B9-7BFC-4D07-8CAC-1CF947904617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7F82B18-9E4F-4DCA-9130-9139C5460DDA}"/>
              </a:ext>
            </a:extLst>
          </p:cNvPr>
          <p:cNvSpPr txBox="1">
            <a:spLocks/>
          </p:cNvSpPr>
          <p:nvPr/>
        </p:nvSpPr>
        <p:spPr>
          <a:xfrm>
            <a:off x="257577" y="273050"/>
            <a:ext cx="11410212" cy="9727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</a:p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Actionable Data Advisory Group 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6A3FDA5-19EC-4D2A-8EC7-B33CD7B4629E}"/>
              </a:ext>
            </a:extLst>
          </p:cNvPr>
          <p:cNvSpPr txBox="1">
            <a:spLocks/>
          </p:cNvSpPr>
          <p:nvPr/>
        </p:nvSpPr>
        <p:spPr>
          <a:xfrm>
            <a:off x="257577" y="1216404"/>
            <a:ext cx="6018936" cy="4412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cs typeface="Calibri" panose="020F0502020204030204" pitchFamily="34" charset="0"/>
              </a:rPr>
              <a:t>Tom Johnson -  Actionable Data Manager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>
                <a:cs typeface="Calibri" panose="020F0502020204030204" pitchFamily="34" charset="0"/>
              </a:rPr>
              <a:t>Maintain and promote the use and growth of dashboard functionality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>
                <a:cs typeface="Calibri" panose="020F0502020204030204" pitchFamily="34" charset="0"/>
              </a:rPr>
              <a:t>Establishing new uses of available tools and vendor integrations in the hubs (Dashboards, EWS, intervention catalogs, </a:t>
            </a:r>
            <a:r>
              <a:rPr lang="en-US" sz="2000" dirty="0" err="1">
                <a:cs typeface="Calibri" panose="020F0502020204030204" pitchFamily="34" charset="0"/>
              </a:rPr>
              <a:t>MiREAD</a:t>
            </a:r>
            <a:r>
              <a:rPr lang="en-US" sz="2000" dirty="0">
                <a:cs typeface="Calibri" panose="020F0502020204030204" pitchFamily="34" charset="0"/>
              </a:rPr>
              <a:t>, etc.)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>
                <a:cs typeface="Calibri" panose="020F0502020204030204" pitchFamily="34" charset="0"/>
              </a:rPr>
              <a:t>Use of actionable data to drive student instruction with available and upcoming data in the dashboards.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>
                <a:cs typeface="Calibri" panose="020F0502020204030204" pitchFamily="34" charset="0"/>
              </a:rPr>
              <a:t>Low orbit tools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20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43D7B65-2359-44E2-B7A3-7F47A5DF5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7277" y="1245756"/>
            <a:ext cx="5010511" cy="4807382"/>
          </a:xfrm>
          <a:prstGeom prst="rect">
            <a:avLst/>
          </a:prstGeom>
        </p:spPr>
      </p:pic>
      <p:pic>
        <p:nvPicPr>
          <p:cNvPr id="7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844F510-1E13-4C7C-A3FC-9F9169032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309131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643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D1C77B9-7BFC-4D07-8CAC-1CF947904617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7F82B18-9E4F-4DCA-9130-9139C5460DDA}"/>
              </a:ext>
            </a:extLst>
          </p:cNvPr>
          <p:cNvSpPr txBox="1">
            <a:spLocks/>
          </p:cNvSpPr>
          <p:nvPr/>
        </p:nvSpPr>
        <p:spPr>
          <a:xfrm>
            <a:off x="257577" y="273050"/>
            <a:ext cx="11410212" cy="10053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</a:p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Infrastructure group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6A3FDA5-19EC-4D2A-8EC7-B33CD7B4629E}"/>
              </a:ext>
            </a:extLst>
          </p:cNvPr>
          <p:cNvSpPr txBox="1">
            <a:spLocks/>
          </p:cNvSpPr>
          <p:nvPr/>
        </p:nvSpPr>
        <p:spPr>
          <a:xfrm>
            <a:off x="257577" y="1720257"/>
            <a:ext cx="6018936" cy="4412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Dirk Bradley-  Infrastructure Manager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000" dirty="0"/>
              <a:t>Monitor production environment ensuring uptime and performance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000" dirty="0"/>
              <a:t>Implementing, testing and syncing software changes and updates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000" dirty="0"/>
              <a:t>Ensuring hub security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Maintain the distributed infrastructure environment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sz="20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82D2A-C41F-4191-8B85-28EB0D080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587789" y="1582506"/>
            <a:ext cx="5080000" cy="3670300"/>
          </a:xfrm>
          <a:prstGeom prst="rect">
            <a:avLst/>
          </a:prstGeom>
        </p:spPr>
      </p:pic>
      <p:pic>
        <p:nvPicPr>
          <p:cNvPr id="7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42BA545-8B5B-4AB5-BE66-0EC9130C6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307404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7940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D1C77B9-7BFC-4D07-8CAC-1CF947904617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7F82B18-9E4F-4DCA-9130-9139C5460DDA}"/>
              </a:ext>
            </a:extLst>
          </p:cNvPr>
          <p:cNvSpPr txBox="1">
            <a:spLocks/>
          </p:cNvSpPr>
          <p:nvPr/>
        </p:nvSpPr>
        <p:spPr>
          <a:xfrm>
            <a:off x="257577" y="273050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</a:p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Statewide Organizations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6A3FDA5-19EC-4D2A-8EC7-B33CD7B4629E}"/>
              </a:ext>
            </a:extLst>
          </p:cNvPr>
          <p:cNvSpPr txBox="1">
            <a:spLocks/>
          </p:cNvSpPr>
          <p:nvPr/>
        </p:nvSpPr>
        <p:spPr>
          <a:xfrm>
            <a:off x="257576" y="1216404"/>
            <a:ext cx="7748287" cy="4771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r>
              <a:rPr lang="en-US" sz="2000" dirty="0"/>
              <a:t>CEPI – Center for Educational Performance</a:t>
            </a:r>
          </a:p>
          <a:p>
            <a:r>
              <a:rPr lang="en-US" sz="2000" dirty="0"/>
              <a:t>MDE – Michigan Department of Education</a:t>
            </a:r>
          </a:p>
          <a:p>
            <a:r>
              <a:rPr lang="en-US" sz="2000" dirty="0"/>
              <a:t>MAISA – Michigan Association of Intermediate School Administrators</a:t>
            </a:r>
          </a:p>
          <a:p>
            <a:r>
              <a:rPr lang="en-US" sz="2000" dirty="0" err="1"/>
              <a:t>MiCH</a:t>
            </a:r>
            <a:r>
              <a:rPr lang="en-US" sz="2000" dirty="0"/>
              <a:t> – Michigan Collaboration Hub</a:t>
            </a:r>
          </a:p>
          <a:p>
            <a:r>
              <a:rPr lang="en-US" sz="2000" dirty="0"/>
              <a:t>METL – Michigan Educational Technology Leaders</a:t>
            </a:r>
          </a:p>
          <a:p>
            <a:pPr lvl="1"/>
            <a:r>
              <a:rPr lang="en-US" sz="2000" dirty="0"/>
              <a:t>ISD Technology Directors</a:t>
            </a:r>
          </a:p>
          <a:p>
            <a:r>
              <a:rPr lang="en-US" sz="2000" dirty="0"/>
              <a:t>GELN – Greater Educational Leadership Network</a:t>
            </a:r>
          </a:p>
          <a:p>
            <a:pPr lvl="1"/>
            <a:r>
              <a:rPr lang="en-US" sz="2000" dirty="0"/>
              <a:t>ISD Curriculum Leadership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20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6F0707-F514-4197-AEA1-3F35A28E39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919" y="3235530"/>
            <a:ext cx="2067318" cy="8982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FC28E6A-0C92-43CF-9FDF-3C1FAACF80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745" y="1753834"/>
            <a:ext cx="1992890" cy="7664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CC3595F-C45C-46E0-8899-6F2B8D505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871" y="3834492"/>
            <a:ext cx="2188214" cy="1011636"/>
          </a:xfrm>
          <a:prstGeom prst="rect">
            <a:avLst/>
          </a:prstGeom>
        </p:spPr>
      </p:pic>
      <p:pic>
        <p:nvPicPr>
          <p:cNvPr id="1026" name="Picture 2" descr="cid:image002.png@01D20444.B08921B0">
            <a:extLst>
              <a:ext uri="{FF2B5EF4-FFF2-40B4-BE49-F238E27FC236}">
                <a16:creationId xmlns:a16="http://schemas.microsoft.com/office/drawing/2014/main" id="{CE926682-F045-458F-A646-ECA5EBC00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8959" y="4553895"/>
            <a:ext cx="24288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13E2B64-79E0-4FB1-AE62-0B94E09EF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53118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490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&amp; Highlighted Features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282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E5520E-A918-4565-A78A-9738053EC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0218"/>
            <a:ext cx="12192000" cy="34822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2AFBCF-C157-4E42-9AAC-6D0AEF3B19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17" t="25534" r="44369" b="48948"/>
          <a:stretch/>
        </p:blipFill>
        <p:spPr>
          <a:xfrm>
            <a:off x="4120718" y="3728621"/>
            <a:ext cx="3950564" cy="288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932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Integrations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3531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pbs.twimg.com/media/DKFB5EgWsAAYP_1.jpg">
            <a:extLst>
              <a:ext uri="{FF2B5EF4-FFF2-40B4-BE49-F238E27FC236}">
                <a16:creationId xmlns:a16="http://schemas.microsoft.com/office/drawing/2014/main" id="{CDEB5F7B-B977-4224-99DE-963E972DC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563" y="2759164"/>
            <a:ext cx="4330824" cy="21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0" descr="Image result for career cruising">
            <a:extLst>
              <a:ext uri="{FF2B5EF4-FFF2-40B4-BE49-F238E27FC236}">
                <a16:creationId xmlns:a16="http://schemas.microsoft.com/office/drawing/2014/main" id="{0163F8FB-0E8F-4875-944C-B66C0F726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61" y="3841870"/>
            <a:ext cx="7645679" cy="176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2" descr="Image result for nwea">
            <a:extLst>
              <a:ext uri="{FF2B5EF4-FFF2-40B4-BE49-F238E27FC236}">
                <a16:creationId xmlns:a16="http://schemas.microsoft.com/office/drawing/2014/main" id="{97D005A9-14E6-4959-B5D2-74B9E4B0D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61" y="567255"/>
            <a:ext cx="2679394" cy="267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4" descr="Image result for aimswebplus">
            <a:extLst>
              <a:ext uri="{FF2B5EF4-FFF2-40B4-BE49-F238E27FC236}">
                <a16:creationId xmlns:a16="http://schemas.microsoft.com/office/drawing/2014/main" id="{D8752DD0-CE98-46FC-B44E-6BFB5BF46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762" y="1249618"/>
            <a:ext cx="4885213" cy="131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40BD2CC-882D-412F-8B37-378AAA650B5B}"/>
              </a:ext>
            </a:extLst>
          </p:cNvPr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http://22itrig.org/activities/data-integration/connected-systems/</a:t>
            </a:r>
            <a:endParaRPr lang="en-US" sz="20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05875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C53F37-2272-4810-8EB5-E6807E48C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  <a:p>
            <a:r>
              <a:rPr lang="en-US" dirty="0"/>
              <a:t>Vision/Purpose</a:t>
            </a:r>
          </a:p>
          <a:p>
            <a:r>
              <a:rPr lang="en-US" dirty="0"/>
              <a:t>Data Hub Staff and Support Options</a:t>
            </a:r>
          </a:p>
          <a:p>
            <a:r>
              <a:rPr lang="en-US" dirty="0"/>
              <a:t>New/Highlighted Features</a:t>
            </a:r>
          </a:p>
          <a:p>
            <a:r>
              <a:rPr lang="en-US" dirty="0"/>
              <a:t>New Integrations</a:t>
            </a:r>
          </a:p>
          <a:p>
            <a:r>
              <a:rPr lang="en-US" dirty="0"/>
              <a:t>Items in Development</a:t>
            </a:r>
          </a:p>
          <a:p>
            <a:r>
              <a:rPr lang="en-US" dirty="0"/>
              <a:t>Actionable Data Update</a:t>
            </a:r>
          </a:p>
          <a:p>
            <a:r>
              <a:rPr lang="en-US" dirty="0"/>
              <a:t>Q&amp;A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39899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94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Items in development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893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4CE785-29B2-4E22-ABC7-33E70EFA8C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9987" y="3429000"/>
            <a:ext cx="2219325" cy="21817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0B6412-72B9-4886-A813-7A0084154070}"/>
              </a:ext>
            </a:extLst>
          </p:cNvPr>
          <p:cNvSpPr txBox="1"/>
          <p:nvPr/>
        </p:nvSpPr>
        <p:spPr>
          <a:xfrm>
            <a:off x="1657350" y="100965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Cooper Black" panose="0208090404030B020404" pitchFamily="18" charset="0"/>
              </a:rPr>
              <a:t>UIC Integration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DACBF9-F7A1-4FE6-8630-8E5D298B73A3}"/>
              </a:ext>
            </a:extLst>
          </p:cNvPr>
          <p:cNvSpPr txBox="1"/>
          <p:nvPr/>
        </p:nvSpPr>
        <p:spPr>
          <a:xfrm>
            <a:off x="7105650" y="100965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Cooper Black" panose="0208090404030B020404" pitchFamily="18" charset="0"/>
              </a:rPr>
              <a:t>EEM Integration</a:t>
            </a:r>
          </a:p>
        </p:txBody>
      </p:sp>
      <p:pic>
        <p:nvPicPr>
          <p:cNvPr id="1030" name="Picture 6" descr="https://mark.trademarkia.com/logo-images/ims-global-learning-consortium/oneroster-86713016.jpg">
            <a:extLst>
              <a:ext uri="{FF2B5EF4-FFF2-40B4-BE49-F238E27FC236}">
                <a16:creationId xmlns:a16="http://schemas.microsoft.com/office/drawing/2014/main" id="{6D63EFC4-AF37-4CEB-A4EF-C0ABB8D2A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3672129"/>
            <a:ext cx="4762500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371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Actionable Data UPDATE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7814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Actionable Data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Tom Johnson, </a:t>
            </a:r>
            <a:r>
              <a:rPr lang="en-US">
                <a:solidFill>
                  <a:schemeClr val="tx1"/>
                </a:solidFill>
              </a:rPr>
              <a:t>Actionable Data Manager</a:t>
            </a:r>
          </a:p>
        </p:txBody>
      </p:sp>
    </p:spTree>
    <p:extLst>
      <p:ext uri="{BB962C8B-B14F-4D97-AF65-F5344CB8AC3E}">
        <p14:creationId xmlns:p14="http://schemas.microsoft.com/office/powerpoint/2010/main" val="13943302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Kindergarten readiness assessment (MKEO)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2018 </a:t>
            </a:r>
            <a:r>
              <a:rPr lang="mr-IN" dirty="0">
                <a:solidFill>
                  <a:schemeClr val="tx1"/>
                </a:solidFill>
              </a:rPr>
              <a:t>–</a:t>
            </a:r>
            <a:r>
              <a:rPr lang="en-US" dirty="0">
                <a:solidFill>
                  <a:schemeClr val="tx1"/>
                </a:solidFill>
              </a:rPr>
              <a:t> 2020 Rollout Statewide</a:t>
            </a:r>
          </a:p>
          <a:p>
            <a:r>
              <a:rPr lang="en-US" dirty="0">
                <a:solidFill>
                  <a:schemeClr val="tx1"/>
                </a:solidFill>
              </a:rPr>
              <a:t>Current process includes local Data Manager and manual data loading processes</a:t>
            </a:r>
          </a:p>
          <a:p>
            <a:r>
              <a:rPr lang="en-US" dirty="0">
                <a:solidFill>
                  <a:schemeClr val="tx1"/>
                </a:solidFill>
              </a:rPr>
              <a:t>Pursuing API integration through MiDataHub</a:t>
            </a:r>
          </a:p>
          <a:p>
            <a:r>
              <a:rPr lang="en-US" dirty="0">
                <a:solidFill>
                  <a:schemeClr val="tx1"/>
                </a:solidFill>
              </a:rPr>
              <a:t>Initial call today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2" y="334010"/>
            <a:ext cx="38608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0011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63972"/>
            <a:ext cx="6412862" cy="1507067"/>
          </a:xfrm>
        </p:spPr>
        <p:txBody>
          <a:bodyPr>
            <a:normAutofit fontScale="90000"/>
          </a:bodyPr>
          <a:lstStyle/>
          <a:p>
            <a:r>
              <a:rPr lang="en-US" dirty="0"/>
              <a:t>DataHub Dashboards and </a:t>
            </a:r>
            <a:br>
              <a:rPr lang="en-US" dirty="0"/>
            </a:br>
            <a:r>
              <a:rPr lang="en-US" dirty="0"/>
              <a:t>Early Warning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6008279" cy="469741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Leveraging National work on EWS.  </a:t>
            </a:r>
          </a:p>
          <a:p>
            <a:r>
              <a:rPr lang="en-US" dirty="0">
                <a:solidFill>
                  <a:schemeClr val="tx1"/>
                </a:solidFill>
              </a:rPr>
              <a:t>Included as official process for State of Michigan Early Warning and Intervention Monitoring System (EWIMS)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13148"/>
          <a:stretch/>
        </p:blipFill>
        <p:spPr>
          <a:xfrm>
            <a:off x="6873240" y="-1"/>
            <a:ext cx="5318760" cy="689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3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53522"/>
            <a:ext cx="8534400" cy="1507067"/>
          </a:xfrm>
        </p:spPr>
        <p:txBody>
          <a:bodyPr/>
          <a:lstStyle/>
          <a:p>
            <a:r>
              <a:rPr lang="en-US" dirty="0"/>
              <a:t>EWIMS = The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4763346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</a:rPr>
              <a:t>Seven-step, data-driven, decision-making </a:t>
            </a:r>
            <a:r>
              <a:rPr lang="en-US" sz="2400" u="sng" dirty="0">
                <a:solidFill>
                  <a:schemeClr val="tx1"/>
                </a:solidFill>
              </a:rPr>
              <a:t>process</a:t>
            </a:r>
            <a:r>
              <a:rPr lang="en-US" sz="2400" dirty="0">
                <a:solidFill>
                  <a:schemeClr val="tx1"/>
                </a:solidFill>
              </a:rPr>
              <a:t> that helps educators identify, monitor, and support students who show symptoms of risk for dropping out of high school.</a:t>
            </a:r>
          </a:p>
          <a:p>
            <a:pPr marL="0" indent="0">
              <a:buNone/>
            </a:pP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Content Placeholder 5" descr="https://lh6.googleusercontent.com/RT9NxlDSt1E96y01oEFBGaslxVF_YqN4ujGHP-QFNcxSOnL8Ay0i0NW5jmvT-CTnnmgxqPamxFqYvHiKVVMNOhfrHalRXWE9-MMXpTBcS-84VGqyg4uhj9hWVegWYePFn1xWojz1tiIN-VHfdw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970" y="1206625"/>
            <a:ext cx="4474696" cy="4234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178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Warning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670868" cy="361526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ABC’s of EWS Research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Attendance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Behavior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Credits (can include current grades)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405" y="0"/>
            <a:ext cx="56675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52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87772"/>
            <a:ext cx="4862149" cy="1507067"/>
          </a:xfrm>
        </p:spPr>
        <p:txBody>
          <a:bodyPr/>
          <a:lstStyle/>
          <a:p>
            <a:r>
              <a:rPr lang="en-US" dirty="0"/>
              <a:t>Intervention </a:t>
            </a:r>
            <a:br>
              <a:rPr lang="en-US" dirty="0"/>
            </a:br>
            <a:r>
              <a:rPr lang="en-US" dirty="0"/>
              <a:t>Catalog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94839"/>
            <a:ext cx="5283200" cy="3615267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Assign Interventions Based on Areas of Risk</a:t>
            </a:r>
          </a:p>
          <a:p>
            <a:r>
              <a:rPr lang="en-US" dirty="0">
                <a:solidFill>
                  <a:schemeClr val="tx1"/>
                </a:solidFill>
              </a:rPr>
              <a:t>Custom Intervention list by school </a:t>
            </a:r>
          </a:p>
          <a:p>
            <a:r>
              <a:rPr lang="en-US" dirty="0">
                <a:solidFill>
                  <a:schemeClr val="tx1"/>
                </a:solidFill>
              </a:rPr>
              <a:t>Improvements include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pre-loaded Research-Based Interventions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Streamlining Consolidated Grant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Integration with tools like MiREAD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Enhanced Progress Monitoring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Cross-District Sharing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857" y="0"/>
            <a:ext cx="6261143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6361" y="0"/>
            <a:ext cx="675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57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629151" y="5528680"/>
            <a:ext cx="2528888" cy="1100137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B050"/>
                </a:solidFill>
              </a:rPr>
              <a:t>SIS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22876" y="5554631"/>
            <a:ext cx="2414588" cy="1100137"/>
          </a:xfrm>
          <a:prstGeom prst="roundRect">
            <a:avLst/>
          </a:prstGeom>
          <a:noFill/>
          <a:ln w="57150">
            <a:solidFill>
              <a:srgbClr val="00B0F0">
                <a:alpha val="60000"/>
              </a:srgbClr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0B0F0"/>
                </a:solidFill>
              </a:rPr>
              <a:t>Other Approved Literacy Assessments</a:t>
            </a:r>
            <a:endParaRPr lang="en-US" sz="2000" dirty="0">
              <a:ln>
                <a:solidFill>
                  <a:srgbClr val="00B0F0"/>
                </a:solidFill>
              </a:ln>
              <a:noFill/>
            </a:endParaRPr>
          </a:p>
        </p:txBody>
      </p:sp>
      <p:sp>
        <p:nvSpPr>
          <p:cNvPr id="33" name="Oval 32"/>
          <p:cNvSpPr/>
          <p:nvPr/>
        </p:nvSpPr>
        <p:spPr>
          <a:xfrm>
            <a:off x="8349028" y="1321082"/>
            <a:ext cx="2707483" cy="2693193"/>
          </a:xfrm>
          <a:prstGeom prst="ellipse">
            <a:avLst/>
          </a:prstGeom>
          <a:noFill/>
          <a:ln w="5715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0B0F0"/>
                </a:solidFill>
              </a:rPr>
              <a:t>Individualized Reading Intervention Plan System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22876" y="1517259"/>
            <a:ext cx="2414588" cy="1100137"/>
          </a:xfrm>
          <a:prstGeom prst="roundRect">
            <a:avLst/>
          </a:prstGeom>
          <a:noFill/>
          <a:ln w="57150">
            <a:solidFill>
              <a:srgbClr val="7030A0"/>
            </a:solidFill>
            <a:prstDash val="dashDot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7030A0"/>
                </a:solidFill>
              </a:rPr>
              <a:t>DIBELSNext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22876" y="215771"/>
            <a:ext cx="2414588" cy="1100137"/>
          </a:xfrm>
          <a:prstGeom prst="roundRect">
            <a:avLst/>
          </a:prstGeom>
          <a:noFill/>
          <a:ln w="57150">
            <a:solidFill>
              <a:srgbClr val="7030A0"/>
            </a:solidFill>
            <a:prstDash val="dashDot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7030A0"/>
                </a:solidFill>
              </a:rPr>
              <a:t>AIMSWeb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22876" y="2847032"/>
            <a:ext cx="2414588" cy="1100137"/>
          </a:xfrm>
          <a:prstGeom prst="roundRect">
            <a:avLst/>
          </a:prstGeom>
          <a:noFill/>
          <a:ln w="57150">
            <a:solidFill>
              <a:srgbClr val="FF9300"/>
            </a:solidFill>
            <a:prstDash val="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9300"/>
                </a:solidFill>
              </a:rPr>
              <a:t>iReady</a:t>
            </a:r>
            <a:endParaRPr lang="en-US" sz="2400" dirty="0">
              <a:solidFill>
                <a:srgbClr val="FF9300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22878" y="4242593"/>
            <a:ext cx="2414586" cy="1016613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B050"/>
                </a:solidFill>
              </a:rPr>
              <a:t>NWEA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629151" y="215770"/>
            <a:ext cx="2528888" cy="1100137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B050"/>
                </a:solidFill>
              </a:rPr>
              <a:t>Intervention Catalogue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00475" y="5026225"/>
            <a:ext cx="3091526" cy="1754326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b="1" dirty="0">
                <a:solidFill>
                  <a:srgbClr val="00B050"/>
                </a:solidFill>
              </a:rPr>
              <a:t>Currently Implemented</a:t>
            </a:r>
          </a:p>
          <a:p>
            <a:pPr algn="r"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In Testing</a:t>
            </a:r>
          </a:p>
          <a:p>
            <a:pPr algn="r">
              <a:lnSpc>
                <a:spcPct val="150000"/>
              </a:lnSpc>
            </a:pPr>
            <a:r>
              <a:rPr lang="en-US" b="1" dirty="0">
                <a:solidFill>
                  <a:srgbClr val="FF9300"/>
                </a:solidFill>
              </a:rPr>
              <a:t>In Development </a:t>
            </a:r>
          </a:p>
          <a:p>
            <a:pPr algn="r">
              <a:lnSpc>
                <a:spcPct val="150000"/>
              </a:lnSpc>
            </a:pPr>
            <a:r>
              <a:rPr lang="en-US" b="1" dirty="0">
                <a:solidFill>
                  <a:srgbClr val="00B0F0"/>
                </a:solidFill>
              </a:rPr>
              <a:t>Early Development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8386770" y="5282352"/>
            <a:ext cx="93072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386770" y="5718993"/>
            <a:ext cx="2510433" cy="0"/>
          </a:xfrm>
          <a:prstGeom prst="line">
            <a:avLst/>
          </a:prstGeom>
          <a:ln w="57150">
            <a:solidFill>
              <a:srgbClr val="7030A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386770" y="6119939"/>
            <a:ext cx="1784010" cy="0"/>
          </a:xfrm>
          <a:prstGeom prst="line">
            <a:avLst/>
          </a:prstGeom>
          <a:ln w="57150"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8386770" y="6482948"/>
            <a:ext cx="1428239" cy="0"/>
          </a:xfrm>
          <a:prstGeom prst="line">
            <a:avLst/>
          </a:prstGeom>
          <a:ln w="571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497728" y="277935"/>
            <a:ext cx="2326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00B0F0"/>
                </a:solidFill>
              </a:rPr>
              <a:t>MiREAD</a:t>
            </a:r>
            <a:endParaRPr lang="en-US" sz="3600" dirty="0">
              <a:solidFill>
                <a:srgbClr val="00B0F0"/>
              </a:solidFill>
            </a:endParaRPr>
          </a:p>
        </p:txBody>
      </p:sp>
      <p:cxnSp>
        <p:nvCxnSpPr>
          <p:cNvPr id="31" name="Straight Arrow Connector 30"/>
          <p:cNvCxnSpPr>
            <a:stCxn id="6" idx="0"/>
          </p:cNvCxnSpPr>
          <p:nvPr/>
        </p:nvCxnSpPr>
        <p:spPr>
          <a:xfrm flipV="1">
            <a:off x="5893595" y="4186236"/>
            <a:ext cx="1" cy="1342444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5876857" y="1329756"/>
            <a:ext cx="1" cy="1342444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2661868" y="3763652"/>
            <a:ext cx="2652482" cy="1029111"/>
          </a:xfrm>
          <a:prstGeom prst="straightConnector1">
            <a:avLst/>
          </a:prstGeom>
          <a:ln w="5715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2746581" y="839954"/>
            <a:ext cx="2523378" cy="2007078"/>
          </a:xfrm>
          <a:prstGeom prst="straightConnector1">
            <a:avLst/>
          </a:prstGeom>
          <a:ln w="57150">
            <a:solidFill>
              <a:srgbClr val="7030A0"/>
            </a:solidFill>
            <a:prstDash val="dash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 flipV="1">
            <a:off x="2702956" y="2099618"/>
            <a:ext cx="2416142" cy="1035556"/>
          </a:xfrm>
          <a:prstGeom prst="straightConnector1">
            <a:avLst/>
          </a:prstGeom>
          <a:ln w="57150">
            <a:solidFill>
              <a:srgbClr val="7030A0"/>
            </a:solidFill>
            <a:prstDash val="dash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2829625" y="3372749"/>
            <a:ext cx="2114884" cy="24351"/>
          </a:xfrm>
          <a:prstGeom prst="straightConnector1">
            <a:avLst/>
          </a:prstGeom>
          <a:ln w="57150">
            <a:solidFill>
              <a:srgbClr val="FF930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H="1">
            <a:off x="2686716" y="4014275"/>
            <a:ext cx="2820373" cy="1568304"/>
          </a:xfrm>
          <a:prstGeom prst="straightConnector1">
            <a:avLst/>
          </a:prstGeom>
          <a:ln w="57150">
            <a:solidFill>
              <a:srgbClr val="00B0F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V="1">
            <a:off x="6656586" y="2998714"/>
            <a:ext cx="1587922" cy="423579"/>
          </a:xfrm>
          <a:prstGeom prst="straightConnector1">
            <a:avLst/>
          </a:prstGeom>
          <a:ln w="57150">
            <a:solidFill>
              <a:srgbClr val="00B0F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Picture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696125" y="323363"/>
            <a:ext cx="1256390" cy="174835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5675" y="924266"/>
            <a:ext cx="1352157" cy="1411284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6246" y="3355386"/>
            <a:ext cx="1172529" cy="1299141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1294" y="3436142"/>
            <a:ext cx="2157710" cy="11254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clrChange>
              <a:clrFrom>
                <a:srgbClr val="DEDEDE"/>
              </a:clrFrom>
              <a:clrTo>
                <a:srgbClr val="DEDED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1400" y="2713563"/>
            <a:ext cx="1555441" cy="14639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29625" y="5733556"/>
            <a:ext cx="889187" cy="928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00B0F0"/>
                </a:solidFill>
              </a:rPr>
              <a:t>KRA Call Today</a:t>
            </a:r>
          </a:p>
        </p:txBody>
      </p:sp>
    </p:spTree>
    <p:extLst>
      <p:ext uri="{BB962C8B-B14F-4D97-AF65-F5344CB8AC3E}">
        <p14:creationId xmlns:p14="http://schemas.microsoft.com/office/powerpoint/2010/main" val="203531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33" grpId="0" animBg="1"/>
      <p:bldP spid="18" grpId="0" animBg="1"/>
      <p:bldP spid="19" grpId="0" animBg="1"/>
      <p:bldP spid="21" grpId="0" animBg="1"/>
      <p:bldP spid="25" grpId="0" animBg="1"/>
      <p:bldP spid="26" grpId="0" animBg="1"/>
      <p:bldP spid="12" grpId="0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2itrig.org/downloads/data_services_collaborative/mi_data_hubs_video_graphic.png">
            <a:hlinkClick r:id="rId2"/>
            <a:extLst>
              <a:ext uri="{FF2B5EF4-FFF2-40B4-BE49-F238E27FC236}">
                <a16:creationId xmlns:a16="http://schemas.microsoft.com/office/drawing/2014/main" id="{AB877D93-9299-4CE2-8403-77363185E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" y="472736"/>
            <a:ext cx="12188677" cy="593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942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0E413-4750-47B7-96C7-F5E6DF4DA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and 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D52126-A9FF-45CF-81B0-1B703FDE3C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 Collaborative, Statewide Effort to Address Challenges in Managing and Using School Data</a:t>
            </a:r>
          </a:p>
          <a:p>
            <a:r>
              <a:rPr lang="en-US" dirty="0"/>
              <a:t>Standards-Based Exchange of Data, Allowing all Systems to Look Like a Single SIS</a:t>
            </a:r>
          </a:p>
          <a:p>
            <a:r>
              <a:rPr lang="en-US" dirty="0"/>
              <a:t>A Quick Reliable Way to Connect Data Systems</a:t>
            </a:r>
          </a:p>
          <a:p>
            <a:r>
              <a:rPr lang="en-US" dirty="0"/>
              <a:t>Platform for Common Tools and Dashboards</a:t>
            </a:r>
          </a:p>
          <a:p>
            <a:r>
              <a:rPr lang="en-US" dirty="0"/>
              <a:t>Local Control and Stewardship of Data</a:t>
            </a:r>
          </a:p>
          <a:p>
            <a:r>
              <a:rPr lang="en-US" dirty="0"/>
              <a:t>A Network of Data Hosting Locations</a:t>
            </a:r>
          </a:p>
          <a:p>
            <a:r>
              <a:rPr lang="en-US" dirty="0"/>
              <a:t>Funded with $2.2M from Section 22m for Current Year</a:t>
            </a:r>
          </a:p>
          <a:p>
            <a:r>
              <a:rPr lang="en-US" dirty="0"/>
              <a:t>Free to Michigan Districts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6D81DD-8295-4936-B303-BC9EAC850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870" y="1596302"/>
            <a:ext cx="4013959" cy="517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91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13CBF-259F-4D81-BB2D-46B66A47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36ED3-26DF-4EA8-B358-006C8B4B4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 new agreement has been drafted that districts and data hub hosts have agreed upon</a:t>
            </a:r>
          </a:p>
          <a:p>
            <a:pPr lvl="1"/>
            <a:r>
              <a:rPr lang="en-US" dirty="0"/>
              <a:t>Kalamazoo RESA is signing on behalf of the project</a:t>
            </a:r>
          </a:p>
          <a:p>
            <a:pPr lvl="1"/>
            <a:r>
              <a:rPr lang="en-US" dirty="0"/>
              <a:t>One statewide agreement, regardless of data hub</a:t>
            </a:r>
          </a:p>
          <a:p>
            <a:r>
              <a:rPr lang="en-US" dirty="0"/>
              <a:t>Awaiting KRESA decision to officially move forward with new agreement</a:t>
            </a:r>
          </a:p>
          <a:p>
            <a:pPr lvl="1"/>
            <a:r>
              <a:rPr lang="en-US" dirty="0"/>
              <a:t>They have asked one more time for insurance to reassure them that the language protects them satisfactorily</a:t>
            </a:r>
          </a:p>
          <a:p>
            <a:r>
              <a:rPr lang="en-US" dirty="0"/>
              <a:t>New agreement will need to be signed by districts</a:t>
            </a:r>
          </a:p>
          <a:p>
            <a:pPr lvl="1"/>
            <a:r>
              <a:rPr lang="en-US" dirty="0"/>
              <a:t>Oakland hub – no time limit</a:t>
            </a:r>
          </a:p>
          <a:p>
            <a:pPr lvl="1"/>
            <a:r>
              <a:rPr lang="en-US" dirty="0"/>
              <a:t>All other hubs, by July 1, 2018</a:t>
            </a:r>
          </a:p>
        </p:txBody>
      </p:sp>
    </p:spTree>
    <p:extLst>
      <p:ext uri="{BB962C8B-B14F-4D97-AF65-F5344CB8AC3E}">
        <p14:creationId xmlns:p14="http://schemas.microsoft.com/office/powerpoint/2010/main" val="472120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Kevin Bullard</a:t>
            </a:r>
            <a:r>
              <a:rPr lang="en-US" sz="2000" dirty="0">
                <a:cs typeface="Aharoni" panose="02010803020104030203" pitchFamily="2" charset="-79"/>
              </a:rPr>
              <a:t>, Data Integration Support Manager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Support structures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8308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75" y="268474"/>
            <a:ext cx="9520158" cy="524618"/>
          </a:xfrm>
        </p:spPr>
        <p:txBody>
          <a:bodyPr>
            <a:normAutofit fontScale="90000"/>
          </a:bodyPr>
          <a:lstStyle/>
          <a:p>
            <a:r>
              <a:rPr lang="en-US" dirty="0"/>
              <a:t>Help me, how do I?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8975" y="3921112"/>
            <a:ext cx="2204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Log 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74016" y="3398109"/>
            <a:ext cx="2006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Manage Users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914" y="5927169"/>
            <a:ext cx="3053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Create an API Integration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107779" y="4125932"/>
            <a:ext cx="1541717" cy="115628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32614" y="5344692"/>
            <a:ext cx="1826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Report a bug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83297" y="5619393"/>
            <a:ext cx="2190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Access the dashboards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0375" y="1303514"/>
            <a:ext cx="2362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Find my way around in the Data Hubs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702405" y="3138580"/>
            <a:ext cx="2204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Sign Agreements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89A2B2-8FAA-4048-91A0-EFC906C9F0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5439" y="2339021"/>
            <a:ext cx="2355715" cy="137349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DE317A1-4D44-42A5-8DDA-28C025069B8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03" r="20556"/>
          <a:stretch/>
        </p:blipFill>
        <p:spPr>
          <a:xfrm>
            <a:off x="5411084" y="1895751"/>
            <a:ext cx="2103519" cy="153828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0DFB4A1-3C90-4563-8E5B-0E299D4AF3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052" r="6589"/>
          <a:stretch/>
        </p:blipFill>
        <p:spPr>
          <a:xfrm>
            <a:off x="2745711" y="1749994"/>
            <a:ext cx="2116473" cy="13312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215916F-C6FC-4406-8AF6-ABFC7F22536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560"/>
          <a:stretch/>
        </p:blipFill>
        <p:spPr>
          <a:xfrm>
            <a:off x="386200" y="1919234"/>
            <a:ext cx="2076888" cy="205661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88812C2-A04D-46E6-919F-ECDD85FAB9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6983" y="4495593"/>
            <a:ext cx="3058875" cy="143157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796DF1A-F545-4417-B9F4-8702DA174D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97026" y="3733655"/>
            <a:ext cx="2278224" cy="188573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0427AA3-900A-4499-B73F-C41286400F5E}"/>
              </a:ext>
            </a:extLst>
          </p:cNvPr>
          <p:cNvSpPr txBox="1"/>
          <p:nvPr/>
        </p:nvSpPr>
        <p:spPr>
          <a:xfrm>
            <a:off x="6784201" y="3903285"/>
            <a:ext cx="2006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Sign up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0FD5B5C-BB3A-4DF7-AAE9-DEE4040D436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754" t="9919" r="16012" b="9420"/>
          <a:stretch/>
        </p:blipFill>
        <p:spPr>
          <a:xfrm>
            <a:off x="6207192" y="4321222"/>
            <a:ext cx="2860319" cy="1862746"/>
          </a:xfrm>
          <a:prstGeom prst="rect">
            <a:avLst/>
          </a:prstGeom>
        </p:spPr>
      </p:pic>
      <p:pic>
        <p:nvPicPr>
          <p:cNvPr id="2050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E8D5938-AACC-4D87-A1C8-1FBF1C46E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225" y="161119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04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7" grpId="0"/>
      <p:bldP spid="19" grpId="0"/>
      <p:bldP spid="20" grpId="0"/>
      <p:bldP spid="23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1424562" y="2631233"/>
            <a:ext cx="4444394" cy="27805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Data Hub Management Team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Helpdesk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Website – www.midatahub.org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Data Hub Support Specialists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Advisory groups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Statewide organizations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 descr="A person wearing a suit and tie&#10;&#10;Description generated with very high confidence">
            <a:extLst>
              <a:ext uri="{FF2B5EF4-FFF2-40B4-BE49-F238E27FC236}">
                <a16:creationId xmlns:a16="http://schemas.microsoft.com/office/drawing/2014/main" id="{D89EB950-80CB-43C1-AE8E-F502C9B8D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22135" y="1421147"/>
            <a:ext cx="4633371" cy="4608630"/>
          </a:xfrm>
          <a:prstGeom prst="rect">
            <a:avLst/>
          </a:prstGeom>
        </p:spPr>
      </p:pic>
      <p:pic>
        <p:nvPicPr>
          <p:cNvPr id="3074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05D1436-E1E0-42DB-83DB-03935B0B1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748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55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</a:p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Data Hub Support Structure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22331" y="1617152"/>
            <a:ext cx="4968759" cy="3054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u="sng" dirty="0"/>
              <a:t>Tiered Model of support</a:t>
            </a:r>
          </a:p>
          <a:p>
            <a:r>
              <a:rPr lang="en-US" sz="2400" dirty="0"/>
              <a:t>Tier 1 – Triage – Windee Wagner</a:t>
            </a:r>
          </a:p>
          <a:p>
            <a:r>
              <a:rPr lang="en-US" sz="2400" dirty="0"/>
              <a:t>Tier 2 – DHSS and DHSA staff</a:t>
            </a:r>
          </a:p>
          <a:p>
            <a:r>
              <a:rPr lang="en-US" sz="2400" dirty="0"/>
              <a:t>Tier 3 – Data Hub Management Team</a:t>
            </a:r>
          </a:p>
          <a:p>
            <a:r>
              <a:rPr lang="en-US" sz="2400" dirty="0"/>
              <a:t>Tier 4 – Vendors, SIS providers, etc.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0DFFDF-4593-465B-B274-F3EDEABF9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8677" y="1251492"/>
            <a:ext cx="6843846" cy="4884487"/>
          </a:xfrm>
          <a:prstGeom prst="rect">
            <a:avLst/>
          </a:prstGeom>
        </p:spPr>
      </p:pic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0168675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1960</TotalTime>
  <Words>787</Words>
  <Application>Microsoft Office PowerPoint</Application>
  <PresentationFormat>Widescreen</PresentationFormat>
  <Paragraphs>177</Paragraphs>
  <Slides>29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Aharoni</vt:lpstr>
      <vt:lpstr>Arial</vt:lpstr>
      <vt:lpstr>Calibri</vt:lpstr>
      <vt:lpstr>Century Gothic</vt:lpstr>
      <vt:lpstr>Cooper Black</vt:lpstr>
      <vt:lpstr>Mangal</vt:lpstr>
      <vt:lpstr>Wingdings</vt:lpstr>
      <vt:lpstr>Wingdings 3</vt:lpstr>
      <vt:lpstr>Slice</vt:lpstr>
      <vt:lpstr>District UPDATE Webinar January 2018 </vt:lpstr>
      <vt:lpstr>Agenda</vt:lpstr>
      <vt:lpstr>PowerPoint Presentation</vt:lpstr>
      <vt:lpstr>Vision and Purpose</vt:lpstr>
      <vt:lpstr>Agreement Status</vt:lpstr>
      <vt:lpstr>Support structures </vt:lpstr>
      <vt:lpstr>Help me, how do I?</vt:lpstr>
      <vt:lpstr>PowerPoint Presentation</vt:lpstr>
      <vt:lpstr>PowerPoint Presentation</vt:lpstr>
      <vt:lpstr>Support Structure –  Data Hub Support Specialists</vt:lpstr>
      <vt:lpstr>Support Structure –  Help Desk ticket system</vt:lpstr>
      <vt:lpstr>PowerPoint Presentation</vt:lpstr>
      <vt:lpstr>PowerPoint Presentation</vt:lpstr>
      <vt:lpstr>PowerPoint Presentation</vt:lpstr>
      <vt:lpstr>PowerPoint Presentation</vt:lpstr>
      <vt:lpstr>New &amp; Highlighted Features </vt:lpstr>
      <vt:lpstr>PowerPoint Presentation</vt:lpstr>
      <vt:lpstr>New Integrations </vt:lpstr>
      <vt:lpstr>PowerPoint Presentation</vt:lpstr>
      <vt:lpstr>Items in development </vt:lpstr>
      <vt:lpstr>PowerPoint Presentation</vt:lpstr>
      <vt:lpstr>Actionable Data UPDATE </vt:lpstr>
      <vt:lpstr>Actionable Data</vt:lpstr>
      <vt:lpstr>Kindergarten readiness assessment (MKEO)</vt:lpstr>
      <vt:lpstr>DataHub Dashboards and  Early Warning Signs</vt:lpstr>
      <vt:lpstr>EWIMS = The Process</vt:lpstr>
      <vt:lpstr>Early Warning System</vt:lpstr>
      <vt:lpstr>Intervention  Catalog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Johnson</dc:creator>
  <cp:lastModifiedBy>Don Dailey</cp:lastModifiedBy>
  <cp:revision>30</cp:revision>
  <dcterms:created xsi:type="dcterms:W3CDTF">2017-10-10T17:04:02Z</dcterms:created>
  <dcterms:modified xsi:type="dcterms:W3CDTF">2018-01-29T18:28:46Z</dcterms:modified>
</cp:coreProperties>
</file>