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1"/>
  </p:notesMasterIdLst>
  <p:sldIdLst>
    <p:sldId id="256" r:id="rId2"/>
    <p:sldId id="413" r:id="rId3"/>
    <p:sldId id="418" r:id="rId4"/>
    <p:sldId id="409" r:id="rId5"/>
    <p:sldId id="419" r:id="rId6"/>
    <p:sldId id="420" r:id="rId7"/>
    <p:sldId id="421" r:id="rId8"/>
    <p:sldId id="422" r:id="rId9"/>
    <p:sldId id="423" r:id="rId10"/>
    <p:sldId id="373" r:id="rId11"/>
    <p:sldId id="371" r:id="rId12"/>
    <p:sldId id="374" r:id="rId13"/>
    <p:sldId id="375" r:id="rId14"/>
    <p:sldId id="414" r:id="rId15"/>
    <p:sldId id="380" r:id="rId16"/>
    <p:sldId id="381" r:id="rId17"/>
    <p:sldId id="382" r:id="rId18"/>
    <p:sldId id="424" r:id="rId19"/>
    <p:sldId id="411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33"/>
    <a:srgbClr val="5ADC44"/>
    <a:srgbClr val="3975B8"/>
    <a:srgbClr val="0A7600"/>
    <a:srgbClr val="292929"/>
    <a:srgbClr val="FF66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6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85D7B8-0C75-41D6-80FA-DCAD2800A038}" type="datetimeFigureOut">
              <a:rPr lang="en-US" smtClean="0"/>
              <a:t>1/16/2017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DF8D8C-2030-4050-912D-33F6B5BB1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9258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DF8D8C-2030-4050-912D-33F6B5BB1B9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2155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93105" y="802298"/>
            <a:ext cx="8561747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93106" y="3531204"/>
            <a:ext cx="8561746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3BF71-38B7-8642-BFCE-EDAE9BD0CBAF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93105" y="329307"/>
            <a:ext cx="4897310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2334637" y="798973"/>
            <a:ext cx="0" cy="2544756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025CB-9D18-264E-A945-2D020344C9DA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883863"/>
            <a:ext cx="1615742" cy="45749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34694" y="883863"/>
            <a:ext cx="7738807" cy="45749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EFB6C-7E96-8F41-8872-189CA1C59F84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9439111" y="719272"/>
            <a:ext cx="1615742" cy="0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81CDE-9BE7-C544-8ACB-7077DFC4270F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813" y="1756130"/>
            <a:ext cx="8562580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3806195"/>
            <a:ext cx="8549990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BA285-9698-1B45-8319-D90A8C63F150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284510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889"/>
            <a:ext cx="9520157" cy="105930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34695" y="2010878"/>
            <a:ext cx="4608576" cy="343814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4793" y="2017343"/>
            <a:ext cx="4604130" cy="344152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6CD42-43FF-B740-998F-DCC3802C4CE3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163"/>
            <a:ext cx="9520157" cy="10563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2019549"/>
            <a:ext cx="460857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4695" y="2824269"/>
            <a:ext cx="4608576" cy="264445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4791" y="2023003"/>
            <a:ext cx="4608576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4792" y="2821491"/>
            <a:ext cx="4608576" cy="263737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0FFBD-2EE4-8547-BBAE-A1AC91C8D77E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A2352-D7AC-F242-9256-A4477BCBF354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CFC6A-9AE6-404D-9FDD-168B477B9C90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42" y="798973"/>
            <a:ext cx="3183128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205491"/>
            <a:ext cx="3184989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CDFD-B4CF-A241-8D71-E814B10BEAF4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224711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chemeClr val="bg2">
                    <a:lumMod val="10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prstMaterial="matte">
              <a:bevelT w="133350" h="50800" prst="divo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5694" y="1129513"/>
            <a:ext cx="5447840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145992"/>
            <a:ext cx="5440037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34695" y="5469856"/>
            <a:ext cx="5440038" cy="320123"/>
          </a:xfrm>
        </p:spPr>
        <p:txBody>
          <a:bodyPr/>
          <a:lstStyle>
            <a:lvl1pPr algn="l">
              <a:defRPr/>
            </a:lvl1pPr>
          </a:lstStyle>
          <a:p>
            <a:fld id="{26A7B589-FD4B-7E46-869A-CBADC5FC564E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34910" y="318640"/>
            <a:ext cx="5453475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71687" y="798973"/>
            <a:ext cx="0" cy="2161124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2015732"/>
            <a:ext cx="12192000" cy="4118829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/>
          <a:srcRect t="2769" b="-2769"/>
          <a:stretch/>
        </p:blipFill>
        <p:spPr>
          <a:xfrm>
            <a:off x="0" y="6135624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34696" y="804519"/>
            <a:ext cx="9520158" cy="1049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6" y="2015732"/>
            <a:ext cx="9520158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8A92E-5FF9-8143-81B3-CCB531513398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4695" y="329307"/>
            <a:ext cx="5855719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141705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11" Type="http://schemas.openxmlformats.org/officeDocument/2006/relationships/image" Target="../media/image18.jpe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mailto:Kevin.Bullard@kresa.org" TargetMode="External"/><Relationship Id="rId2" Type="http://schemas.openxmlformats.org/officeDocument/2006/relationships/hyperlink" Target="mailto:Don.Dailey@kresa.org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drive.google.com/open?id=0B42OfJBQPL2laUdtVGQxMUhjNU0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22" y="1433879"/>
            <a:ext cx="2067318" cy="89821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22" y="667382"/>
            <a:ext cx="1992890" cy="76649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632" y="122573"/>
            <a:ext cx="1950440" cy="195044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" y="6142427"/>
            <a:ext cx="1219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4400">
              <a:spcBef>
                <a:spcPct val="20000"/>
              </a:spcBef>
              <a:defRPr/>
            </a:pPr>
            <a:r>
              <a:rPr lang="en-US" sz="2000" b="1" dirty="0" smtClean="0">
                <a:cs typeface="Aharoni" panose="02010803020104030203" pitchFamily="2" charset="-79"/>
              </a:rPr>
              <a:t>Don Dailey, </a:t>
            </a:r>
            <a:r>
              <a:rPr lang="en-US" sz="2000" dirty="0" smtClean="0">
                <a:cs typeface="Aharoni" panose="02010803020104030203" pitchFamily="2" charset="-79"/>
              </a:rPr>
              <a:t>Data Hub Project Manager – </a:t>
            </a:r>
            <a:r>
              <a:rPr lang="en-US" sz="2000" b="1" dirty="0" smtClean="0">
                <a:cs typeface="Aharoni" panose="02010803020104030203" pitchFamily="2" charset="-79"/>
              </a:rPr>
              <a:t>Kevin Bullard</a:t>
            </a:r>
            <a:r>
              <a:rPr lang="en-US" sz="2000" dirty="0" smtClean="0">
                <a:cs typeface="Aharoni" panose="02010803020104030203" pitchFamily="2" charset="-79"/>
              </a:rPr>
              <a:t>, Data Hub Support Manager</a:t>
            </a:r>
          </a:p>
          <a:p>
            <a:pPr lvl="0" algn="ctr" defTabSz="914400">
              <a:spcBef>
                <a:spcPct val="20000"/>
              </a:spcBef>
              <a:defRPr/>
            </a:pPr>
            <a:r>
              <a:rPr lang="en-US" sz="2000" dirty="0" smtClean="0">
                <a:cs typeface="Aharoni" panose="02010803020104030203" pitchFamily="2" charset="-79"/>
              </a:rPr>
              <a:t> </a:t>
            </a:r>
            <a:r>
              <a:rPr lang="en-US" sz="2000" dirty="0">
                <a:cs typeface="Aharoni" panose="02010803020104030203" pitchFamily="2" charset="-79"/>
              </a:rPr>
              <a:t>– </a:t>
            </a:r>
            <a:r>
              <a:rPr lang="en-US" sz="2000" b="1" dirty="0">
                <a:cs typeface="Aharoni" panose="02010803020104030203" pitchFamily="2" charset="-79"/>
              </a:rPr>
              <a:t>Dirk </a:t>
            </a:r>
            <a:r>
              <a:rPr lang="en-US" sz="2000" b="1" dirty="0" smtClean="0">
                <a:cs typeface="Aharoni" panose="02010803020104030203" pitchFamily="2" charset="-79"/>
              </a:rPr>
              <a:t>Bradley</a:t>
            </a:r>
            <a:r>
              <a:rPr lang="en-US" sz="2000" dirty="0" smtClean="0">
                <a:cs typeface="Aharoni" panose="02010803020104030203" pitchFamily="2" charset="-79"/>
              </a:rPr>
              <a:t>, Operations Manager</a:t>
            </a:r>
            <a:endParaRPr lang="en-US" sz="2000" dirty="0">
              <a:cs typeface="Aharoni" panose="02010803020104030203" pitchFamily="2" charset="-79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93105" y="1051688"/>
            <a:ext cx="8561747" cy="254143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Michigan Data Hub</a:t>
            </a:r>
            <a:br>
              <a:rPr lang="en-US" dirty="0" smtClean="0"/>
            </a:br>
            <a:r>
              <a:rPr lang="en-US" dirty="0" smtClean="0"/>
              <a:t>Vendor Update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3623" y="2332094"/>
            <a:ext cx="2188214" cy="101163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105" y="3019963"/>
            <a:ext cx="8096923" cy="2664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903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6207" y="341908"/>
            <a:ext cx="9520158" cy="1049235"/>
          </a:xfrm>
        </p:spPr>
        <p:txBody>
          <a:bodyPr/>
          <a:lstStyle/>
          <a:p>
            <a:r>
              <a:rPr lang="en-US" dirty="0" smtClean="0"/>
              <a:t>District Data Challenges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8914" y="1370768"/>
            <a:ext cx="1223963" cy="122396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6053" y="3081258"/>
            <a:ext cx="1147763" cy="114776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6518" y="3313697"/>
            <a:ext cx="1114426" cy="1023938"/>
          </a:xfrm>
          <a:prstGeom prst="rect">
            <a:avLst/>
          </a:prstGeom>
        </p:spPr>
      </p:pic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3987195" y="6476999"/>
            <a:ext cx="978485" cy="274320"/>
          </a:xfrm>
        </p:spPr>
        <p:txBody>
          <a:bodyPr/>
          <a:lstStyle/>
          <a:p>
            <a:fld id="{4A37615E-F3FC-40F5-822E-7D5496E846B0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3258" y="1942097"/>
            <a:ext cx="2065468" cy="13716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08666" y="3401276"/>
            <a:ext cx="22041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Inaccurate  and Inconsistent Data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532522" y="2630876"/>
            <a:ext cx="16082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Various Data Formats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5039" y="4437846"/>
            <a:ext cx="2119313" cy="158743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610124" y="4435824"/>
            <a:ext cx="155129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Data Security and Privacy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385986" y="606680"/>
            <a:ext cx="1480029" cy="222408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8828999" y="1582215"/>
            <a:ext cx="15640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/>
              <a:t>Integrations</a:t>
            </a:r>
          </a:p>
          <a:p>
            <a:pPr algn="r"/>
            <a:r>
              <a:rPr lang="en-US" sz="2000" b="1" dirty="0"/>
              <a:t>Prone to </a:t>
            </a:r>
          </a:p>
          <a:p>
            <a:pPr algn="r"/>
            <a:r>
              <a:rPr lang="en-US" sz="2000" b="1" dirty="0"/>
              <a:t>Breaking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96889" y="4481540"/>
            <a:ext cx="1541717" cy="154171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604810" y="5303411"/>
            <a:ext cx="13851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/>
              <a:t>Timeliness of data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651719" y="3977962"/>
            <a:ext cx="2155939" cy="1238208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9651718" y="5241265"/>
            <a:ext cx="21909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Need for </a:t>
            </a:r>
          </a:p>
          <a:p>
            <a:pPr algn="ctr"/>
            <a:r>
              <a:rPr lang="en-US" sz="2000" b="1" dirty="0"/>
              <a:t>actionable data</a:t>
            </a:r>
          </a:p>
        </p:txBody>
      </p:sp>
      <p:pic>
        <p:nvPicPr>
          <p:cNvPr id="2050" name="Picture 2" descr="http://free.clipartof.com/63-Free-Retro-Clipart-Illustration-Of-Man-Carrying-Big-Bag-Of-Money-With-Dollar-Sign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6864" y="708572"/>
            <a:ext cx="1091229" cy="1402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8403200" y="1009652"/>
            <a:ext cx="791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Cost</a:t>
            </a:r>
            <a:endParaRPr lang="en-US" b="1" dirty="0"/>
          </a:p>
        </p:txBody>
      </p:sp>
      <p:pic>
        <p:nvPicPr>
          <p:cNvPr id="3" name="Picture 2" descr="Image result for silos of information in education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9971" y="1716919"/>
            <a:ext cx="2030449" cy="1350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2702405" y="3138580"/>
            <a:ext cx="22041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Silos of Information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948043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4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  <p:bldP spid="15" grpId="0"/>
      <p:bldP spid="17" grpId="0"/>
      <p:bldP spid="19" grpId="0"/>
      <p:bldP spid="20" grpId="0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7126397" y="408898"/>
            <a:ext cx="4556327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Proliferation of </a:t>
            </a:r>
            <a:br>
              <a:rPr lang="en-US" dirty="0" smtClean="0"/>
            </a:br>
            <a:r>
              <a:rPr lang="en-US" dirty="0" smtClean="0"/>
              <a:t>SIS Systems 2013-14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1" t="43168" r="72037" b="31089"/>
          <a:stretch/>
        </p:blipFill>
        <p:spPr>
          <a:xfrm>
            <a:off x="8016552" y="2534745"/>
            <a:ext cx="2776019" cy="400980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046615" y="1720156"/>
            <a:ext cx="47158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14 SIS</a:t>
            </a:r>
          </a:p>
          <a:p>
            <a:pPr algn="ctr"/>
            <a:r>
              <a:rPr lang="en-US" dirty="0"/>
              <a:t>87% Common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8816" y="115355"/>
            <a:ext cx="5153354" cy="6649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154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ROI Study Results:  Integration Needs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4696" y="1419368"/>
            <a:ext cx="9697411" cy="4713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628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Data Hubs Can save MI Districts over $56M per year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2050" name="Picture 2" descr="http://22itrig.org/downloads/data_integration/roi_study_cost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379" y="1427118"/>
            <a:ext cx="9239534" cy="4722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5406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can we achieve this level of annual savings?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$23.31M – Eliminating duplicative effort in district data integration</a:t>
            </a:r>
          </a:p>
          <a:p>
            <a:r>
              <a:rPr lang="en-US" dirty="0" smtClean="0"/>
              <a:t>$16.76M – Providing shared tools to support ongoing data management tasks</a:t>
            </a:r>
          </a:p>
          <a:p>
            <a:r>
              <a:rPr lang="en-US" dirty="0" smtClean="0"/>
              <a:t>$16.27M – Streamlining and partially automating compliance reporting submissions (state and federal reporting)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82846" y="124967"/>
            <a:ext cx="1938589" cy="28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91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ounded Rectangle 42"/>
          <p:cNvSpPr/>
          <p:nvPr/>
        </p:nvSpPr>
        <p:spPr>
          <a:xfrm>
            <a:off x="622782" y="411383"/>
            <a:ext cx="1358900" cy="1097607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accent5">
                    <a:lumMod val="10000"/>
                  </a:schemeClr>
                </a:solidFill>
              </a:rPr>
              <a:t>MISTAR</a:t>
            </a:r>
          </a:p>
          <a:p>
            <a:pPr algn="ctr"/>
            <a:r>
              <a:rPr lang="en-US" sz="1200" dirty="0">
                <a:solidFill>
                  <a:schemeClr val="bg1"/>
                </a:solidFill>
              </a:rPr>
              <a:t>MISTAR</a:t>
            </a:r>
          </a:p>
          <a:p>
            <a:pPr algn="ctr"/>
            <a:r>
              <a:rPr lang="en-US" sz="1200" dirty="0">
                <a:solidFill>
                  <a:srgbClr val="FFFF00"/>
                </a:solidFill>
              </a:rPr>
              <a:t>MISTAR</a:t>
            </a:r>
          </a:p>
          <a:p>
            <a:pPr algn="ctr"/>
            <a:r>
              <a:rPr lang="en-US" sz="1200" dirty="0">
                <a:solidFill>
                  <a:srgbClr val="FF0066"/>
                </a:solidFill>
              </a:rPr>
              <a:t>Meal Magic</a:t>
            </a:r>
          </a:p>
          <a:p>
            <a:pPr algn="ctr"/>
            <a:r>
              <a:rPr lang="en-US" sz="1200" dirty="0" err="1">
                <a:solidFill>
                  <a:srgbClr val="000066"/>
                </a:solidFill>
              </a:rPr>
              <a:t>Polyplot</a:t>
            </a:r>
            <a:endParaRPr lang="en-US" sz="1200" dirty="0">
              <a:solidFill>
                <a:srgbClr val="000066"/>
              </a:solidFill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2933597" y="411383"/>
            <a:ext cx="1358900" cy="1097607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accent5">
                    <a:lumMod val="10000"/>
                  </a:schemeClr>
                </a:solidFill>
              </a:rPr>
              <a:t>PowerSchool</a:t>
            </a:r>
          </a:p>
          <a:p>
            <a:pPr algn="ctr"/>
            <a:r>
              <a:rPr lang="en-US" sz="1200" dirty="0"/>
              <a:t>Illuminate SE</a:t>
            </a:r>
          </a:p>
          <a:p>
            <a:pPr algn="ctr"/>
            <a:r>
              <a:rPr lang="en-US" sz="1200" dirty="0">
                <a:solidFill>
                  <a:srgbClr val="FFFF00"/>
                </a:solidFill>
              </a:rPr>
              <a:t>Data Director</a:t>
            </a:r>
          </a:p>
          <a:p>
            <a:pPr algn="ctr"/>
            <a:r>
              <a:rPr lang="en-US" sz="1200" dirty="0">
                <a:solidFill>
                  <a:srgbClr val="FF0066"/>
                </a:solidFill>
              </a:rPr>
              <a:t>Meal Magic</a:t>
            </a:r>
          </a:p>
          <a:p>
            <a:pPr algn="ctr"/>
            <a:r>
              <a:rPr lang="en-US" sz="1200" dirty="0" err="1">
                <a:solidFill>
                  <a:srgbClr val="000066"/>
                </a:solidFill>
              </a:rPr>
              <a:t>Edulog</a:t>
            </a:r>
            <a:endParaRPr lang="en-US" sz="1200" dirty="0">
              <a:solidFill>
                <a:srgbClr val="000066"/>
              </a:solidFill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5361030" y="411383"/>
            <a:ext cx="1358900" cy="1097607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accent5">
                    <a:lumMod val="10000"/>
                  </a:schemeClr>
                </a:solidFill>
              </a:rPr>
              <a:t>Synergy</a:t>
            </a:r>
          </a:p>
          <a:p>
            <a:pPr algn="ctr"/>
            <a:r>
              <a:rPr lang="en-US" sz="1200" dirty="0" err="1"/>
              <a:t>Tienet</a:t>
            </a:r>
            <a:r>
              <a:rPr lang="en-US" sz="1200" dirty="0"/>
              <a:t> SE</a:t>
            </a:r>
          </a:p>
          <a:p>
            <a:pPr algn="ctr"/>
            <a:r>
              <a:rPr lang="en-US" sz="1200" dirty="0">
                <a:solidFill>
                  <a:srgbClr val="FFFF00"/>
                </a:solidFill>
              </a:rPr>
              <a:t>IRIS/IGOR</a:t>
            </a:r>
          </a:p>
          <a:p>
            <a:pPr algn="ctr"/>
            <a:r>
              <a:rPr lang="en-US" sz="1200" dirty="0">
                <a:solidFill>
                  <a:srgbClr val="FF0066"/>
                </a:solidFill>
              </a:rPr>
              <a:t>Meal Magic</a:t>
            </a:r>
          </a:p>
          <a:p>
            <a:pPr algn="ctr"/>
            <a:r>
              <a:rPr lang="en-US" sz="1200" dirty="0" err="1">
                <a:solidFill>
                  <a:srgbClr val="000066"/>
                </a:solidFill>
              </a:rPr>
              <a:t>VersaTrans</a:t>
            </a:r>
            <a:endParaRPr lang="en-US" sz="1200" dirty="0">
              <a:solidFill>
                <a:srgbClr val="000066"/>
              </a:solidFill>
            </a:endParaRPr>
          </a:p>
        </p:txBody>
      </p:sp>
      <p:sp>
        <p:nvSpPr>
          <p:cNvPr id="46" name="Rounded Rectangle 45"/>
          <p:cNvSpPr/>
          <p:nvPr/>
        </p:nvSpPr>
        <p:spPr>
          <a:xfrm>
            <a:off x="7606957" y="411383"/>
            <a:ext cx="1444076" cy="1097607"/>
          </a:xfrm>
          <a:prstGeom prst="roundRect">
            <a:avLst/>
          </a:prstGeom>
          <a:solidFill>
            <a:srgbClr val="7030A0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accent5">
                    <a:lumMod val="10000"/>
                  </a:schemeClr>
                </a:solidFill>
              </a:rPr>
              <a:t>Skyward</a:t>
            </a:r>
          </a:p>
          <a:p>
            <a:pPr algn="ctr"/>
            <a:r>
              <a:rPr lang="en-US" sz="1200" dirty="0"/>
              <a:t>Illuminate SE</a:t>
            </a:r>
          </a:p>
          <a:p>
            <a:pPr algn="ctr"/>
            <a:r>
              <a:rPr lang="en-US" sz="1200" dirty="0">
                <a:solidFill>
                  <a:srgbClr val="FFFF00"/>
                </a:solidFill>
              </a:rPr>
              <a:t>Illuminate </a:t>
            </a:r>
            <a:r>
              <a:rPr lang="en-US" sz="1200" dirty="0" err="1">
                <a:solidFill>
                  <a:srgbClr val="FFFF00"/>
                </a:solidFill>
              </a:rPr>
              <a:t>DnA</a:t>
            </a:r>
            <a:endParaRPr lang="en-US" sz="1200" dirty="0">
              <a:solidFill>
                <a:srgbClr val="FFFF00"/>
              </a:solidFill>
            </a:endParaRPr>
          </a:p>
          <a:p>
            <a:pPr algn="ctr"/>
            <a:r>
              <a:rPr lang="en-US" sz="1200" dirty="0" err="1">
                <a:solidFill>
                  <a:srgbClr val="000066"/>
                </a:solidFill>
              </a:rPr>
              <a:t>Transfinder</a:t>
            </a:r>
            <a:endParaRPr lang="en-US" sz="1200" dirty="0">
              <a:solidFill>
                <a:srgbClr val="000066"/>
              </a:solidFill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10012965" y="411383"/>
            <a:ext cx="1358900" cy="1097607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accent5">
                    <a:lumMod val="10000"/>
                  </a:schemeClr>
                </a:solidFill>
              </a:rPr>
              <a:t>PowerSchool</a:t>
            </a:r>
          </a:p>
          <a:p>
            <a:pPr algn="ctr"/>
            <a:r>
              <a:rPr lang="en-US" sz="1200" dirty="0"/>
              <a:t>Illuminate SE</a:t>
            </a:r>
          </a:p>
          <a:p>
            <a:pPr algn="ctr"/>
            <a:r>
              <a:rPr lang="en-US" sz="1200" dirty="0" err="1">
                <a:solidFill>
                  <a:srgbClr val="FFFF00"/>
                </a:solidFill>
              </a:rPr>
              <a:t>Schoolnet</a:t>
            </a:r>
            <a:endParaRPr lang="en-US" sz="1200" dirty="0">
              <a:solidFill>
                <a:srgbClr val="FFFF00"/>
              </a:solidFill>
            </a:endParaRPr>
          </a:p>
          <a:p>
            <a:pPr algn="ctr"/>
            <a:r>
              <a:rPr lang="en-US" sz="1200" dirty="0">
                <a:solidFill>
                  <a:srgbClr val="FF0066"/>
                </a:solidFill>
              </a:rPr>
              <a:t>Meal Magic</a:t>
            </a:r>
            <a:endParaRPr lang="en-US" sz="1100" dirty="0">
              <a:solidFill>
                <a:srgbClr val="FF0066"/>
              </a:solidFill>
            </a:endParaRPr>
          </a:p>
        </p:txBody>
      </p:sp>
      <p:sp>
        <p:nvSpPr>
          <p:cNvPr id="48" name="Rounded Rectangle 47"/>
          <p:cNvSpPr/>
          <p:nvPr/>
        </p:nvSpPr>
        <p:spPr>
          <a:xfrm>
            <a:off x="3039737" y="4254461"/>
            <a:ext cx="6011296" cy="15250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sz="800" dirty="0"/>
          </a:p>
          <a:p>
            <a:pPr algn="ctr"/>
            <a:r>
              <a:rPr lang="en-US" dirty="0" smtClean="0"/>
              <a:t>Data </a:t>
            </a:r>
            <a:r>
              <a:rPr lang="en-US" dirty="0"/>
              <a:t>Hub</a:t>
            </a:r>
          </a:p>
          <a:p>
            <a:pPr algn="ctr"/>
            <a:r>
              <a:rPr lang="en-US" dirty="0"/>
              <a:t>Kalamazoo RESA</a:t>
            </a:r>
          </a:p>
        </p:txBody>
      </p:sp>
      <p:cxnSp>
        <p:nvCxnSpPr>
          <p:cNvPr id="49" name="Straight Arrow Connector 48"/>
          <p:cNvCxnSpPr/>
          <p:nvPr/>
        </p:nvCxnSpPr>
        <p:spPr>
          <a:xfrm>
            <a:off x="1067235" y="1528049"/>
            <a:ext cx="2525763" cy="2732423"/>
          </a:xfrm>
          <a:prstGeom prst="straightConnector1">
            <a:avLst/>
          </a:prstGeom>
          <a:ln w="25400">
            <a:solidFill>
              <a:schemeClr val="accent5">
                <a:lumMod val="2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3248806" y="1523540"/>
            <a:ext cx="1324229" cy="2736932"/>
          </a:xfrm>
          <a:prstGeom prst="straightConnector1">
            <a:avLst/>
          </a:prstGeom>
          <a:ln w="25400">
            <a:solidFill>
              <a:schemeClr val="accent5">
                <a:lumMod val="2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5572528" y="1523540"/>
            <a:ext cx="125401" cy="2736932"/>
          </a:xfrm>
          <a:prstGeom prst="straightConnector1">
            <a:avLst/>
          </a:prstGeom>
          <a:ln w="25400">
            <a:solidFill>
              <a:schemeClr val="accent5">
                <a:lumMod val="2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H="1">
            <a:off x="6872553" y="1507486"/>
            <a:ext cx="1050727" cy="2752986"/>
          </a:xfrm>
          <a:prstGeom prst="straightConnector1">
            <a:avLst/>
          </a:prstGeom>
          <a:ln w="25400">
            <a:solidFill>
              <a:schemeClr val="accent5">
                <a:lumMod val="2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H="1">
            <a:off x="7965694" y="1538870"/>
            <a:ext cx="2177484" cy="2721602"/>
          </a:xfrm>
          <a:prstGeom prst="straightConnector1">
            <a:avLst/>
          </a:prstGeom>
          <a:ln w="25400">
            <a:solidFill>
              <a:schemeClr val="accent5">
                <a:lumMod val="2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/>
        </p:nvSpPr>
        <p:spPr>
          <a:xfrm>
            <a:off x="3237301" y="4260473"/>
            <a:ext cx="1037313" cy="79412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Waterford</a:t>
            </a:r>
          </a:p>
          <a:p>
            <a:pPr algn="ctr"/>
            <a:r>
              <a:rPr lang="en-US" sz="1200" dirty="0"/>
              <a:t>(GMEC)</a:t>
            </a:r>
          </a:p>
          <a:p>
            <a:pPr algn="ctr"/>
            <a:endParaRPr lang="en-US" sz="1200" dirty="0"/>
          </a:p>
        </p:txBody>
      </p:sp>
      <p:sp>
        <p:nvSpPr>
          <p:cNvPr id="55" name="Rectangle 54"/>
          <p:cNvSpPr/>
          <p:nvPr/>
        </p:nvSpPr>
        <p:spPr>
          <a:xfrm>
            <a:off x="4353141" y="4260473"/>
            <a:ext cx="1037313" cy="79412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Ludington</a:t>
            </a:r>
          </a:p>
          <a:p>
            <a:pPr algn="ctr"/>
            <a:r>
              <a:rPr lang="en-US" sz="1200" dirty="0"/>
              <a:t>(IMC)</a:t>
            </a:r>
          </a:p>
          <a:p>
            <a:pPr algn="ctr"/>
            <a:endParaRPr lang="en-US" sz="1200" dirty="0"/>
          </a:p>
        </p:txBody>
      </p:sp>
      <p:sp>
        <p:nvSpPr>
          <p:cNvPr id="56" name="Rectangle 55"/>
          <p:cNvSpPr/>
          <p:nvPr/>
        </p:nvSpPr>
        <p:spPr>
          <a:xfrm>
            <a:off x="5468981" y="4260473"/>
            <a:ext cx="1037313" cy="794127"/>
          </a:xfrm>
          <a:prstGeom prst="rect">
            <a:avLst/>
          </a:prstGeom>
          <a:solidFill>
            <a:schemeClr val="accent2">
              <a:lumMod val="75000"/>
            </a:schemeClr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Wyoming</a:t>
            </a:r>
          </a:p>
          <a:p>
            <a:pPr algn="ctr"/>
            <a:r>
              <a:rPr lang="en-US" sz="1200" dirty="0"/>
              <a:t>(Kent)</a:t>
            </a:r>
          </a:p>
          <a:p>
            <a:pPr algn="ctr"/>
            <a:endParaRPr lang="en-US" sz="1200" dirty="0"/>
          </a:p>
        </p:txBody>
      </p:sp>
      <p:sp>
        <p:nvSpPr>
          <p:cNvPr id="57" name="Rectangle 56"/>
          <p:cNvSpPr/>
          <p:nvPr/>
        </p:nvSpPr>
        <p:spPr>
          <a:xfrm>
            <a:off x="6580231" y="4260473"/>
            <a:ext cx="1037313" cy="794127"/>
          </a:xfrm>
          <a:prstGeom prst="rect">
            <a:avLst/>
          </a:prstGeom>
          <a:solidFill>
            <a:srgbClr val="7030A0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Sault Area</a:t>
            </a:r>
          </a:p>
          <a:p>
            <a:pPr algn="ctr"/>
            <a:r>
              <a:rPr lang="en-US" sz="1200" dirty="0"/>
              <a:t>(RNMC)</a:t>
            </a:r>
          </a:p>
          <a:p>
            <a:pPr algn="ctr"/>
            <a:endParaRPr lang="en-US" sz="1200" dirty="0"/>
          </a:p>
        </p:txBody>
      </p:sp>
      <p:sp>
        <p:nvSpPr>
          <p:cNvPr id="58" name="Rectangle 57"/>
          <p:cNvSpPr/>
          <p:nvPr/>
        </p:nvSpPr>
        <p:spPr>
          <a:xfrm>
            <a:off x="7691481" y="4260473"/>
            <a:ext cx="1037313" cy="794127"/>
          </a:xfrm>
          <a:prstGeom prst="rect">
            <a:avLst/>
          </a:prstGeom>
          <a:solidFill>
            <a:srgbClr val="C00000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Berrien</a:t>
            </a:r>
          </a:p>
          <a:p>
            <a:pPr algn="ctr"/>
            <a:r>
              <a:rPr lang="en-US" sz="1200" dirty="0"/>
              <a:t>Springs</a:t>
            </a:r>
          </a:p>
          <a:p>
            <a:pPr algn="ctr"/>
            <a:r>
              <a:rPr lang="en-US" sz="1200" dirty="0"/>
              <a:t>(SWMI)</a:t>
            </a:r>
          </a:p>
          <a:p>
            <a:pPr algn="ctr"/>
            <a:endParaRPr lang="en-US" sz="1200" dirty="0"/>
          </a:p>
        </p:txBody>
      </p:sp>
      <p:cxnSp>
        <p:nvCxnSpPr>
          <p:cNvPr id="59" name="Straight Arrow Connector 58"/>
          <p:cNvCxnSpPr/>
          <p:nvPr/>
        </p:nvCxnSpPr>
        <p:spPr>
          <a:xfrm>
            <a:off x="1275227" y="1523540"/>
            <a:ext cx="2466397" cy="2735429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1441366" y="1529553"/>
            <a:ext cx="2448885" cy="2729416"/>
          </a:xfrm>
          <a:prstGeom prst="straightConnector1">
            <a:avLst/>
          </a:prstGeom>
          <a:ln w="2540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3407624" y="1520533"/>
            <a:ext cx="1298994" cy="2738436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44" idx="2"/>
          </p:cNvCxnSpPr>
          <p:nvPr/>
        </p:nvCxnSpPr>
        <p:spPr>
          <a:xfrm>
            <a:off x="3613047" y="1508990"/>
            <a:ext cx="1227459" cy="2748476"/>
          </a:xfrm>
          <a:prstGeom prst="straightConnector1">
            <a:avLst/>
          </a:prstGeom>
          <a:ln w="2540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3894200" y="1528049"/>
            <a:ext cx="1108608" cy="2726411"/>
          </a:xfrm>
          <a:prstGeom prst="straightConnector1">
            <a:avLst/>
          </a:prstGeom>
          <a:ln w="25400">
            <a:solidFill>
              <a:srgbClr val="FF0066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>
            <a:off x="5820329" y="1507486"/>
            <a:ext cx="18426" cy="2746974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>
            <a:stCxn id="45" idx="2"/>
          </p:cNvCxnSpPr>
          <p:nvPr/>
        </p:nvCxnSpPr>
        <p:spPr>
          <a:xfrm flipH="1">
            <a:off x="5991634" y="1508990"/>
            <a:ext cx="48846" cy="2757494"/>
          </a:xfrm>
          <a:prstGeom prst="straightConnector1">
            <a:avLst/>
          </a:prstGeom>
          <a:ln w="2540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H="1">
            <a:off x="6136184" y="1539834"/>
            <a:ext cx="99761" cy="2726650"/>
          </a:xfrm>
          <a:prstGeom prst="straightConnector1">
            <a:avLst/>
          </a:prstGeom>
          <a:ln w="25400">
            <a:solidFill>
              <a:srgbClr val="FF0066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 flipH="1">
            <a:off x="6269429" y="1507486"/>
            <a:ext cx="173249" cy="2758998"/>
          </a:xfrm>
          <a:prstGeom prst="straightConnector1">
            <a:avLst/>
          </a:prstGeom>
          <a:ln w="25400">
            <a:solidFill>
              <a:srgbClr val="000066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>
            <a:off x="4128395" y="1528048"/>
            <a:ext cx="1025293" cy="2735430"/>
          </a:xfrm>
          <a:prstGeom prst="straightConnector1">
            <a:avLst/>
          </a:prstGeom>
          <a:ln w="25400">
            <a:solidFill>
              <a:srgbClr val="000066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flipH="1">
            <a:off x="6995933" y="1538870"/>
            <a:ext cx="1214204" cy="2724608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 flipH="1">
            <a:off x="7156603" y="1539834"/>
            <a:ext cx="1349219" cy="2723644"/>
          </a:xfrm>
          <a:prstGeom prst="straightConnector1">
            <a:avLst/>
          </a:prstGeom>
          <a:ln w="2540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 flipH="1">
            <a:off x="7291664" y="1523540"/>
            <a:ext cx="1484228" cy="2749557"/>
          </a:xfrm>
          <a:prstGeom prst="straightConnector1">
            <a:avLst/>
          </a:prstGeom>
          <a:ln w="25400">
            <a:solidFill>
              <a:srgbClr val="000066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H="1">
            <a:off x="8126364" y="1538871"/>
            <a:ext cx="2280133" cy="2715589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>
            <a:stCxn id="47" idx="2"/>
          </p:cNvCxnSpPr>
          <p:nvPr/>
        </p:nvCxnSpPr>
        <p:spPr>
          <a:xfrm flipH="1">
            <a:off x="8273012" y="1508990"/>
            <a:ext cx="2419403" cy="2748476"/>
          </a:xfrm>
          <a:prstGeom prst="straightConnector1">
            <a:avLst/>
          </a:prstGeom>
          <a:ln w="25400"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 flipH="1">
            <a:off x="8427566" y="1532559"/>
            <a:ext cx="2582407" cy="2725473"/>
          </a:xfrm>
          <a:prstGeom prst="straightConnector1">
            <a:avLst/>
          </a:prstGeom>
          <a:ln w="25400">
            <a:solidFill>
              <a:srgbClr val="FF0066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>
            <a:off x="1547741" y="1507486"/>
            <a:ext cx="2493967" cy="2746974"/>
          </a:xfrm>
          <a:prstGeom prst="straightConnector1">
            <a:avLst/>
          </a:prstGeom>
          <a:ln w="25400">
            <a:solidFill>
              <a:srgbClr val="FF0066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>
            <a:off x="1744650" y="1528049"/>
            <a:ext cx="2463197" cy="2726411"/>
          </a:xfrm>
          <a:prstGeom prst="straightConnector1">
            <a:avLst/>
          </a:prstGeom>
          <a:ln w="25400">
            <a:solidFill>
              <a:srgbClr val="000066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146730" y="4866080"/>
            <a:ext cx="2767622" cy="116955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254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4">
                    <a:lumMod val="10000"/>
                  </a:schemeClr>
                </a:solidFill>
              </a:rPr>
              <a:t>KEY:	Student Information Systems</a:t>
            </a:r>
          </a:p>
          <a:p>
            <a:r>
              <a:rPr lang="en-US" sz="1400" dirty="0">
                <a:solidFill>
                  <a:schemeClr val="bg1"/>
                </a:solidFill>
              </a:rPr>
              <a:t>	Special Education Systems</a:t>
            </a:r>
          </a:p>
          <a:p>
            <a:r>
              <a:rPr lang="en-US" sz="1400" dirty="0">
                <a:solidFill>
                  <a:srgbClr val="FFFF00"/>
                </a:solidFill>
              </a:rPr>
              <a:t>	Data Warehouses</a:t>
            </a:r>
          </a:p>
          <a:p>
            <a:r>
              <a:rPr lang="en-US" sz="1400" dirty="0">
                <a:solidFill>
                  <a:srgbClr val="FFFF00"/>
                </a:solidFill>
              </a:rPr>
              <a:t>	</a:t>
            </a:r>
            <a:r>
              <a:rPr lang="en-US" sz="1400" dirty="0">
                <a:solidFill>
                  <a:srgbClr val="FF0066"/>
                </a:solidFill>
              </a:rPr>
              <a:t>Food Services</a:t>
            </a:r>
          </a:p>
          <a:p>
            <a:r>
              <a:rPr lang="en-US" sz="1400" dirty="0">
                <a:solidFill>
                  <a:srgbClr val="FF0066"/>
                </a:solidFill>
              </a:rPr>
              <a:t>	</a:t>
            </a:r>
            <a:r>
              <a:rPr lang="en-US" sz="1400" dirty="0">
                <a:solidFill>
                  <a:srgbClr val="000066"/>
                </a:solidFill>
              </a:rPr>
              <a:t>Transportation Systems</a:t>
            </a:r>
            <a:r>
              <a:rPr lang="en-US" sz="1400" dirty="0">
                <a:solidFill>
                  <a:srgbClr val="FFFF00"/>
                </a:solidFill>
              </a:rPr>
              <a:t>	</a:t>
            </a:r>
          </a:p>
        </p:txBody>
      </p:sp>
      <p:sp>
        <p:nvSpPr>
          <p:cNvPr id="78" name="Rounded Rectangle 77"/>
          <p:cNvSpPr/>
          <p:nvPr/>
        </p:nvSpPr>
        <p:spPr>
          <a:xfrm>
            <a:off x="622783" y="2540665"/>
            <a:ext cx="10749082" cy="9226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Common Exchange Format</a:t>
            </a: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733" y="2691865"/>
            <a:ext cx="3816241" cy="591665"/>
          </a:xfrm>
          <a:prstGeom prst="rect">
            <a:avLst/>
          </a:prstGeom>
        </p:spPr>
      </p:pic>
      <p:pic>
        <p:nvPicPr>
          <p:cNvPr id="80" name="Picture 7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329195" y="2598828"/>
            <a:ext cx="1398475" cy="776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852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77" grpId="0" animBg="1"/>
      <p:bldP spid="7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1624" y="1503145"/>
            <a:ext cx="5322466" cy="48263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Hubs align to TRIG Regions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1958111" y="5062997"/>
            <a:ext cx="2832490" cy="13514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r>
              <a:rPr lang="en-US" sz="3200" b="1" dirty="0">
                <a:solidFill>
                  <a:srgbClr val="C00000"/>
                </a:solidFill>
              </a:rPr>
              <a:t>Kalamazoo RESA</a:t>
            </a:r>
          </a:p>
        </p:txBody>
      </p:sp>
      <p:cxnSp>
        <p:nvCxnSpPr>
          <p:cNvPr id="10" name="Straight Arrow Connector 9"/>
          <p:cNvCxnSpPr>
            <a:endCxn id="38" idx="1"/>
          </p:cNvCxnSpPr>
          <p:nvPr/>
        </p:nvCxnSpPr>
        <p:spPr>
          <a:xfrm flipV="1">
            <a:off x="4784453" y="2360419"/>
            <a:ext cx="229005" cy="309444"/>
          </a:xfrm>
          <a:prstGeom prst="straightConnector1">
            <a:avLst/>
          </a:prstGeom>
          <a:ln w="25400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endCxn id="18" idx="1"/>
          </p:cNvCxnSpPr>
          <p:nvPr/>
        </p:nvCxnSpPr>
        <p:spPr>
          <a:xfrm>
            <a:off x="4784452" y="5396130"/>
            <a:ext cx="1511458" cy="3021"/>
          </a:xfrm>
          <a:prstGeom prst="straightConnector1">
            <a:avLst/>
          </a:prstGeom>
          <a:ln w="254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61" idx="3"/>
            <a:endCxn id="55" idx="0"/>
          </p:cNvCxnSpPr>
          <p:nvPr/>
        </p:nvCxnSpPr>
        <p:spPr>
          <a:xfrm>
            <a:off x="7848306" y="4153664"/>
            <a:ext cx="1610835" cy="983755"/>
          </a:xfrm>
          <a:prstGeom prst="straightConnector1">
            <a:avLst/>
          </a:prstGeom>
          <a:ln w="25400">
            <a:solidFill>
              <a:schemeClr val="accent5">
                <a:lumMod val="5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54" idx="1"/>
          </p:cNvCxnSpPr>
          <p:nvPr/>
        </p:nvCxnSpPr>
        <p:spPr>
          <a:xfrm flipH="1" flipV="1">
            <a:off x="5832059" y="4281612"/>
            <a:ext cx="752493" cy="333603"/>
          </a:xfrm>
          <a:prstGeom prst="straightConnector1">
            <a:avLst/>
          </a:prstGeom>
          <a:ln w="25400">
            <a:solidFill>
              <a:schemeClr val="accent2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endCxn id="44" idx="0"/>
          </p:cNvCxnSpPr>
          <p:nvPr/>
        </p:nvCxnSpPr>
        <p:spPr>
          <a:xfrm flipH="1">
            <a:off x="8437125" y="4243675"/>
            <a:ext cx="704788" cy="697070"/>
          </a:xfrm>
          <a:prstGeom prst="straightConnector1">
            <a:avLst/>
          </a:prstGeom>
          <a:ln w="25400">
            <a:solidFill>
              <a:srgbClr val="F66004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6548042" y="5532790"/>
            <a:ext cx="233750" cy="267280"/>
          </a:xfrm>
          <a:prstGeom prst="rect">
            <a:avLst/>
          </a:prstGeom>
          <a:solidFill>
            <a:srgbClr val="FF0000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16" name="Rectangle 15"/>
          <p:cNvSpPr/>
          <p:nvPr/>
        </p:nvSpPr>
        <p:spPr>
          <a:xfrm>
            <a:off x="6862185" y="5279019"/>
            <a:ext cx="233750" cy="267280"/>
          </a:xfrm>
          <a:prstGeom prst="rect">
            <a:avLst/>
          </a:prstGeom>
          <a:solidFill>
            <a:srgbClr val="FF0000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17" name="Rectangle 16"/>
          <p:cNvSpPr/>
          <p:nvPr/>
        </p:nvSpPr>
        <p:spPr>
          <a:xfrm>
            <a:off x="6218032" y="5829836"/>
            <a:ext cx="233750" cy="263255"/>
          </a:xfrm>
          <a:prstGeom prst="rect">
            <a:avLst/>
          </a:prstGeom>
          <a:solidFill>
            <a:srgbClr val="FF0000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18" name="Rectangle 17"/>
          <p:cNvSpPr/>
          <p:nvPr/>
        </p:nvSpPr>
        <p:spPr>
          <a:xfrm>
            <a:off x="6295910" y="5265510"/>
            <a:ext cx="233750" cy="267280"/>
          </a:xfrm>
          <a:prstGeom prst="rect">
            <a:avLst/>
          </a:prstGeom>
          <a:solidFill>
            <a:srgbClr val="FF0000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19" name="Rectangle 18"/>
          <p:cNvSpPr/>
          <p:nvPr/>
        </p:nvSpPr>
        <p:spPr>
          <a:xfrm>
            <a:off x="6821019" y="5798089"/>
            <a:ext cx="233750" cy="261494"/>
          </a:xfrm>
          <a:prstGeom prst="rect">
            <a:avLst/>
          </a:prstGeom>
          <a:solidFill>
            <a:srgbClr val="FF0000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37" name="Rounded Rectangle 36"/>
          <p:cNvSpPr/>
          <p:nvPr/>
        </p:nvSpPr>
        <p:spPr>
          <a:xfrm>
            <a:off x="2255631" y="2030307"/>
            <a:ext cx="2534970" cy="13619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7030A0"/>
                </a:solidFill>
              </a:rPr>
              <a:t>Copper Country</a:t>
            </a:r>
          </a:p>
        </p:txBody>
      </p:sp>
      <p:sp>
        <p:nvSpPr>
          <p:cNvPr id="38" name="Rectangle 37"/>
          <p:cNvSpPr/>
          <p:nvPr/>
        </p:nvSpPr>
        <p:spPr>
          <a:xfrm>
            <a:off x="5013457" y="2226779"/>
            <a:ext cx="233750" cy="267280"/>
          </a:xfrm>
          <a:prstGeom prst="rect">
            <a:avLst/>
          </a:prstGeom>
          <a:solidFill>
            <a:srgbClr val="7030A0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39" name="Rectangle 38"/>
          <p:cNvSpPr/>
          <p:nvPr/>
        </p:nvSpPr>
        <p:spPr>
          <a:xfrm>
            <a:off x="5920598" y="2494059"/>
            <a:ext cx="233750" cy="267280"/>
          </a:xfrm>
          <a:prstGeom prst="rect">
            <a:avLst/>
          </a:prstGeom>
          <a:solidFill>
            <a:srgbClr val="7030A0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40" name="Rectangle 39"/>
          <p:cNvSpPr/>
          <p:nvPr/>
        </p:nvSpPr>
        <p:spPr>
          <a:xfrm>
            <a:off x="6918185" y="2454830"/>
            <a:ext cx="233750" cy="263255"/>
          </a:xfrm>
          <a:prstGeom prst="rect">
            <a:avLst/>
          </a:prstGeom>
          <a:solidFill>
            <a:srgbClr val="7030A0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41" name="Rectangle 40"/>
          <p:cNvSpPr/>
          <p:nvPr/>
        </p:nvSpPr>
        <p:spPr>
          <a:xfrm>
            <a:off x="6891713" y="3445836"/>
            <a:ext cx="233750" cy="267280"/>
          </a:xfrm>
          <a:prstGeom prst="rect">
            <a:avLst/>
          </a:prstGeom>
          <a:solidFill>
            <a:srgbClr val="7030A0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42" name="Rectangle 41"/>
          <p:cNvSpPr/>
          <p:nvPr/>
        </p:nvSpPr>
        <p:spPr>
          <a:xfrm>
            <a:off x="7345762" y="3261554"/>
            <a:ext cx="233750" cy="261494"/>
          </a:xfrm>
          <a:prstGeom prst="rect">
            <a:avLst/>
          </a:prstGeom>
          <a:solidFill>
            <a:srgbClr val="7030A0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43" name="Rounded Rectangle 42"/>
          <p:cNvSpPr/>
          <p:nvPr/>
        </p:nvSpPr>
        <p:spPr>
          <a:xfrm>
            <a:off x="8137629" y="2860496"/>
            <a:ext cx="2710482" cy="13619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FF6600"/>
                </a:solidFill>
              </a:rPr>
              <a:t>Wexford-Missaukee ISD</a:t>
            </a:r>
          </a:p>
        </p:txBody>
      </p:sp>
      <p:sp>
        <p:nvSpPr>
          <p:cNvPr id="44" name="Rectangle 43"/>
          <p:cNvSpPr/>
          <p:nvPr/>
        </p:nvSpPr>
        <p:spPr>
          <a:xfrm>
            <a:off x="8320250" y="4940745"/>
            <a:ext cx="233750" cy="267280"/>
          </a:xfrm>
          <a:prstGeom prst="rect">
            <a:avLst/>
          </a:prstGeom>
          <a:solidFill>
            <a:srgbClr val="F66004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45" name="Rectangle 44"/>
          <p:cNvSpPr/>
          <p:nvPr/>
        </p:nvSpPr>
        <p:spPr>
          <a:xfrm>
            <a:off x="6198336" y="4275283"/>
            <a:ext cx="233750" cy="267280"/>
          </a:xfrm>
          <a:prstGeom prst="rect">
            <a:avLst/>
          </a:prstGeom>
          <a:solidFill>
            <a:srgbClr val="F66004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46" name="Rectangle 45"/>
          <p:cNvSpPr/>
          <p:nvPr/>
        </p:nvSpPr>
        <p:spPr>
          <a:xfrm>
            <a:off x="6654414" y="4162310"/>
            <a:ext cx="233750" cy="263255"/>
          </a:xfrm>
          <a:prstGeom prst="rect">
            <a:avLst/>
          </a:prstGeom>
          <a:solidFill>
            <a:srgbClr val="F66004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47" name="Rectangle 46"/>
          <p:cNvSpPr/>
          <p:nvPr/>
        </p:nvSpPr>
        <p:spPr>
          <a:xfrm>
            <a:off x="6372180" y="3804014"/>
            <a:ext cx="233750" cy="267280"/>
          </a:xfrm>
          <a:prstGeom prst="rect">
            <a:avLst/>
          </a:prstGeom>
          <a:solidFill>
            <a:srgbClr val="F66004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48" name="Rectangle 47"/>
          <p:cNvSpPr/>
          <p:nvPr/>
        </p:nvSpPr>
        <p:spPr>
          <a:xfrm>
            <a:off x="6953774" y="3825832"/>
            <a:ext cx="233750" cy="261494"/>
          </a:xfrm>
          <a:prstGeom prst="rect">
            <a:avLst/>
          </a:prstGeom>
          <a:solidFill>
            <a:srgbClr val="F66004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49" name="Rounded Rectangle 48"/>
          <p:cNvSpPr/>
          <p:nvPr/>
        </p:nvSpPr>
        <p:spPr>
          <a:xfrm>
            <a:off x="3293674" y="3608175"/>
            <a:ext cx="2534970" cy="13619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accent2">
                    <a:lumMod val="75000"/>
                  </a:schemeClr>
                </a:solidFill>
              </a:rPr>
              <a:t>Kent ISD</a:t>
            </a:r>
          </a:p>
        </p:txBody>
      </p:sp>
      <p:sp>
        <p:nvSpPr>
          <p:cNvPr id="50" name="Rectangle 49"/>
          <p:cNvSpPr/>
          <p:nvPr/>
        </p:nvSpPr>
        <p:spPr>
          <a:xfrm>
            <a:off x="7946061" y="5694183"/>
            <a:ext cx="233750" cy="267280"/>
          </a:xfrm>
          <a:prstGeom prst="rect">
            <a:avLst/>
          </a:prstGeom>
          <a:solidFill>
            <a:schemeClr val="accent2">
              <a:lumMod val="75000"/>
            </a:schemeClr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51" name="Rectangle 50"/>
          <p:cNvSpPr/>
          <p:nvPr/>
        </p:nvSpPr>
        <p:spPr>
          <a:xfrm>
            <a:off x="6774838" y="4929356"/>
            <a:ext cx="233750" cy="267280"/>
          </a:xfrm>
          <a:prstGeom prst="rect">
            <a:avLst/>
          </a:prstGeom>
          <a:solidFill>
            <a:schemeClr val="accent2">
              <a:lumMod val="75000"/>
            </a:schemeClr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52" name="Rectangle 51"/>
          <p:cNvSpPr/>
          <p:nvPr/>
        </p:nvSpPr>
        <p:spPr>
          <a:xfrm>
            <a:off x="6277165" y="4874164"/>
            <a:ext cx="233750" cy="263255"/>
          </a:xfrm>
          <a:prstGeom prst="rect">
            <a:avLst/>
          </a:prstGeom>
          <a:solidFill>
            <a:schemeClr val="accent2">
              <a:lumMod val="75000"/>
            </a:schemeClr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53" name="Rectangle 52"/>
          <p:cNvSpPr/>
          <p:nvPr/>
        </p:nvSpPr>
        <p:spPr>
          <a:xfrm>
            <a:off x="7646302" y="5775541"/>
            <a:ext cx="233750" cy="267280"/>
          </a:xfrm>
          <a:prstGeom prst="rect">
            <a:avLst/>
          </a:prstGeom>
          <a:solidFill>
            <a:schemeClr val="accent2">
              <a:lumMod val="75000"/>
            </a:schemeClr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54" name="Rectangle 53"/>
          <p:cNvSpPr/>
          <p:nvPr/>
        </p:nvSpPr>
        <p:spPr>
          <a:xfrm>
            <a:off x="6584551" y="4484467"/>
            <a:ext cx="233750" cy="261494"/>
          </a:xfrm>
          <a:prstGeom prst="rect">
            <a:avLst/>
          </a:prstGeom>
          <a:solidFill>
            <a:schemeClr val="accent2">
              <a:lumMod val="75000"/>
            </a:schemeClr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55" name="Rounded Rectangle 54"/>
          <p:cNvSpPr/>
          <p:nvPr/>
        </p:nvSpPr>
        <p:spPr>
          <a:xfrm>
            <a:off x="8191655" y="5137418"/>
            <a:ext cx="2534970" cy="13619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accent1">
                    <a:lumMod val="50000"/>
                  </a:schemeClr>
                </a:solidFill>
              </a:rPr>
              <a:t>Oakland</a:t>
            </a:r>
          </a:p>
          <a:p>
            <a:pPr algn="ctr"/>
            <a:r>
              <a:rPr lang="en-US" sz="3200" b="1" dirty="0">
                <a:solidFill>
                  <a:schemeClr val="accent1">
                    <a:lumMod val="50000"/>
                  </a:schemeClr>
                </a:solidFill>
              </a:rPr>
              <a:t>Schools</a:t>
            </a:r>
          </a:p>
        </p:txBody>
      </p:sp>
      <p:sp>
        <p:nvSpPr>
          <p:cNvPr id="56" name="Rectangle 55"/>
          <p:cNvSpPr/>
          <p:nvPr/>
        </p:nvSpPr>
        <p:spPr>
          <a:xfrm>
            <a:off x="7903879" y="5233009"/>
            <a:ext cx="233750" cy="267280"/>
          </a:xfrm>
          <a:prstGeom prst="rect">
            <a:avLst/>
          </a:prstGeom>
          <a:solidFill>
            <a:schemeClr val="accent5">
              <a:lumMod val="50000"/>
            </a:schemeClr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57" name="Rectangle 56"/>
          <p:cNvSpPr/>
          <p:nvPr/>
        </p:nvSpPr>
        <p:spPr>
          <a:xfrm>
            <a:off x="7306758" y="5396129"/>
            <a:ext cx="233750" cy="267280"/>
          </a:xfrm>
          <a:prstGeom prst="rect">
            <a:avLst/>
          </a:prstGeom>
          <a:solidFill>
            <a:schemeClr val="accent5">
              <a:lumMod val="50000"/>
            </a:schemeClr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58" name="Rectangle 57"/>
          <p:cNvSpPr/>
          <p:nvPr/>
        </p:nvSpPr>
        <p:spPr>
          <a:xfrm>
            <a:off x="7228887" y="4130672"/>
            <a:ext cx="233750" cy="263255"/>
          </a:xfrm>
          <a:prstGeom prst="rect">
            <a:avLst/>
          </a:prstGeom>
          <a:solidFill>
            <a:schemeClr val="accent5">
              <a:lumMod val="50000"/>
            </a:schemeClr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59" name="Rectangle 58"/>
          <p:cNvSpPr/>
          <p:nvPr/>
        </p:nvSpPr>
        <p:spPr>
          <a:xfrm>
            <a:off x="7666780" y="4823263"/>
            <a:ext cx="233750" cy="267280"/>
          </a:xfrm>
          <a:prstGeom prst="rect">
            <a:avLst/>
          </a:prstGeom>
          <a:solidFill>
            <a:schemeClr val="accent5">
              <a:lumMod val="50000"/>
            </a:schemeClr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60" name="Rectangle 59"/>
          <p:cNvSpPr/>
          <p:nvPr/>
        </p:nvSpPr>
        <p:spPr>
          <a:xfrm>
            <a:off x="7179990" y="4615214"/>
            <a:ext cx="233750" cy="261494"/>
          </a:xfrm>
          <a:prstGeom prst="rect">
            <a:avLst/>
          </a:prstGeom>
          <a:solidFill>
            <a:schemeClr val="accent5">
              <a:lumMod val="50000"/>
            </a:schemeClr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61" name="Rectangle 60"/>
          <p:cNvSpPr/>
          <p:nvPr/>
        </p:nvSpPr>
        <p:spPr>
          <a:xfrm>
            <a:off x="7614555" y="4022036"/>
            <a:ext cx="233750" cy="263255"/>
          </a:xfrm>
          <a:prstGeom prst="rect">
            <a:avLst/>
          </a:prstGeom>
          <a:solidFill>
            <a:schemeClr val="accent5">
              <a:lumMod val="50000"/>
            </a:schemeClr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cxnSp>
        <p:nvCxnSpPr>
          <p:cNvPr id="63" name="Straight Arrow Connector 62"/>
          <p:cNvCxnSpPr>
            <a:stCxn id="43" idx="1"/>
          </p:cNvCxnSpPr>
          <p:nvPr/>
        </p:nvCxnSpPr>
        <p:spPr>
          <a:xfrm flipH="1">
            <a:off x="7203783" y="3541494"/>
            <a:ext cx="933846" cy="433003"/>
          </a:xfrm>
          <a:prstGeom prst="straightConnector1">
            <a:avLst/>
          </a:prstGeom>
          <a:ln w="25400">
            <a:solidFill>
              <a:srgbClr val="F66004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>
            <a:endCxn id="47" idx="3"/>
          </p:cNvCxnSpPr>
          <p:nvPr/>
        </p:nvCxnSpPr>
        <p:spPr>
          <a:xfrm flipH="1">
            <a:off x="6605931" y="3807370"/>
            <a:ext cx="1556741" cy="130285"/>
          </a:xfrm>
          <a:prstGeom prst="straightConnector1">
            <a:avLst/>
          </a:prstGeom>
          <a:ln w="25400">
            <a:solidFill>
              <a:srgbClr val="F66004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>
            <a:endCxn id="46" idx="3"/>
          </p:cNvCxnSpPr>
          <p:nvPr/>
        </p:nvCxnSpPr>
        <p:spPr>
          <a:xfrm flipH="1">
            <a:off x="6888165" y="3849423"/>
            <a:ext cx="1310755" cy="444514"/>
          </a:xfrm>
          <a:prstGeom prst="straightConnector1">
            <a:avLst/>
          </a:prstGeom>
          <a:ln w="25400">
            <a:solidFill>
              <a:srgbClr val="F66004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endCxn id="45" idx="3"/>
          </p:cNvCxnSpPr>
          <p:nvPr/>
        </p:nvCxnSpPr>
        <p:spPr>
          <a:xfrm flipH="1">
            <a:off x="6432087" y="3699547"/>
            <a:ext cx="1766833" cy="709377"/>
          </a:xfrm>
          <a:prstGeom prst="straightConnector1">
            <a:avLst/>
          </a:prstGeom>
          <a:ln w="25400">
            <a:solidFill>
              <a:srgbClr val="F66004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>
            <a:endCxn id="39" idx="1"/>
          </p:cNvCxnSpPr>
          <p:nvPr/>
        </p:nvCxnSpPr>
        <p:spPr>
          <a:xfrm flipV="1">
            <a:off x="4769822" y="2627699"/>
            <a:ext cx="1150776" cy="351194"/>
          </a:xfrm>
          <a:prstGeom prst="straightConnector1">
            <a:avLst/>
          </a:prstGeom>
          <a:ln w="25400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>
            <a:stCxn id="37" idx="3"/>
            <a:endCxn id="40" idx="1"/>
          </p:cNvCxnSpPr>
          <p:nvPr/>
        </p:nvCxnSpPr>
        <p:spPr>
          <a:xfrm flipV="1">
            <a:off x="4790601" y="2586458"/>
            <a:ext cx="2127584" cy="124847"/>
          </a:xfrm>
          <a:prstGeom prst="straightConnector1">
            <a:avLst/>
          </a:prstGeom>
          <a:ln w="25400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>
            <a:endCxn id="41" idx="1"/>
          </p:cNvCxnSpPr>
          <p:nvPr/>
        </p:nvCxnSpPr>
        <p:spPr>
          <a:xfrm>
            <a:off x="4775211" y="2997662"/>
            <a:ext cx="2116503" cy="581815"/>
          </a:xfrm>
          <a:prstGeom prst="straightConnector1">
            <a:avLst/>
          </a:prstGeom>
          <a:ln w="25400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>
            <a:endCxn id="42" idx="1"/>
          </p:cNvCxnSpPr>
          <p:nvPr/>
        </p:nvCxnSpPr>
        <p:spPr>
          <a:xfrm>
            <a:off x="4805232" y="2996583"/>
            <a:ext cx="2540531" cy="395719"/>
          </a:xfrm>
          <a:prstGeom prst="straightConnector1">
            <a:avLst/>
          </a:prstGeom>
          <a:ln w="25400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>
            <a:endCxn id="16" idx="1"/>
          </p:cNvCxnSpPr>
          <p:nvPr/>
        </p:nvCxnSpPr>
        <p:spPr>
          <a:xfrm flipV="1">
            <a:off x="4789219" y="5412660"/>
            <a:ext cx="2072966" cy="124219"/>
          </a:xfrm>
          <a:prstGeom prst="straightConnector1">
            <a:avLst/>
          </a:prstGeom>
          <a:ln w="254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>
            <a:stCxn id="9" idx="3"/>
            <a:endCxn id="15" idx="1"/>
          </p:cNvCxnSpPr>
          <p:nvPr/>
        </p:nvCxnSpPr>
        <p:spPr>
          <a:xfrm flipV="1">
            <a:off x="4790602" y="5666431"/>
            <a:ext cx="1757441" cy="72283"/>
          </a:xfrm>
          <a:prstGeom prst="straightConnector1">
            <a:avLst/>
          </a:prstGeom>
          <a:ln w="254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>
            <a:endCxn id="19" idx="1"/>
          </p:cNvCxnSpPr>
          <p:nvPr/>
        </p:nvCxnSpPr>
        <p:spPr>
          <a:xfrm>
            <a:off x="4778155" y="5834570"/>
            <a:ext cx="2042865" cy="94267"/>
          </a:xfrm>
          <a:prstGeom prst="straightConnector1">
            <a:avLst/>
          </a:prstGeom>
          <a:ln w="254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>
            <a:endCxn id="17" idx="1"/>
          </p:cNvCxnSpPr>
          <p:nvPr/>
        </p:nvCxnSpPr>
        <p:spPr>
          <a:xfrm flipV="1">
            <a:off x="4787528" y="5961464"/>
            <a:ext cx="1430505" cy="61973"/>
          </a:xfrm>
          <a:prstGeom prst="straightConnector1">
            <a:avLst/>
          </a:prstGeom>
          <a:ln w="254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>
            <a:stCxn id="51" idx="1"/>
          </p:cNvCxnSpPr>
          <p:nvPr/>
        </p:nvCxnSpPr>
        <p:spPr>
          <a:xfrm flipH="1" flipV="1">
            <a:off x="5854394" y="4340892"/>
            <a:ext cx="920444" cy="722105"/>
          </a:xfrm>
          <a:prstGeom prst="straightConnector1">
            <a:avLst/>
          </a:prstGeom>
          <a:ln w="25400">
            <a:solidFill>
              <a:schemeClr val="accent2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>
            <a:stCxn id="52" idx="1"/>
          </p:cNvCxnSpPr>
          <p:nvPr/>
        </p:nvCxnSpPr>
        <p:spPr>
          <a:xfrm flipH="1" flipV="1">
            <a:off x="5810933" y="4504779"/>
            <a:ext cx="466233" cy="501012"/>
          </a:xfrm>
          <a:prstGeom prst="straightConnector1">
            <a:avLst/>
          </a:prstGeom>
          <a:ln w="25400">
            <a:solidFill>
              <a:schemeClr val="accent2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>
            <a:stCxn id="53" idx="1"/>
          </p:cNvCxnSpPr>
          <p:nvPr/>
        </p:nvCxnSpPr>
        <p:spPr>
          <a:xfrm flipH="1" flipV="1">
            <a:off x="5839742" y="4273809"/>
            <a:ext cx="1806560" cy="1635372"/>
          </a:xfrm>
          <a:prstGeom prst="straightConnector1">
            <a:avLst/>
          </a:prstGeom>
          <a:ln w="25400">
            <a:solidFill>
              <a:schemeClr val="accent2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>
            <a:stCxn id="50" idx="0"/>
          </p:cNvCxnSpPr>
          <p:nvPr/>
        </p:nvCxnSpPr>
        <p:spPr>
          <a:xfrm flipH="1" flipV="1">
            <a:off x="5839742" y="4441465"/>
            <a:ext cx="2223194" cy="1252718"/>
          </a:xfrm>
          <a:prstGeom prst="straightConnector1">
            <a:avLst/>
          </a:prstGeom>
          <a:ln w="25400">
            <a:solidFill>
              <a:schemeClr val="accent2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/>
          <p:cNvCxnSpPr>
            <a:endCxn id="55" idx="0"/>
          </p:cNvCxnSpPr>
          <p:nvPr/>
        </p:nvCxnSpPr>
        <p:spPr>
          <a:xfrm>
            <a:off x="7209828" y="4090244"/>
            <a:ext cx="2249312" cy="1047174"/>
          </a:xfrm>
          <a:prstGeom prst="straightConnector1">
            <a:avLst/>
          </a:prstGeom>
          <a:ln w="25400">
            <a:solidFill>
              <a:schemeClr val="accent5">
                <a:lumMod val="5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/>
          <p:cNvCxnSpPr>
            <a:stCxn id="60" idx="3"/>
            <a:endCxn id="55" idx="0"/>
          </p:cNvCxnSpPr>
          <p:nvPr/>
        </p:nvCxnSpPr>
        <p:spPr>
          <a:xfrm>
            <a:off x="7413740" y="4745962"/>
            <a:ext cx="2045400" cy="391457"/>
          </a:xfrm>
          <a:prstGeom prst="straightConnector1">
            <a:avLst/>
          </a:prstGeom>
          <a:ln w="25400">
            <a:solidFill>
              <a:schemeClr val="accent5">
                <a:lumMod val="5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/>
          <p:cNvCxnSpPr>
            <a:stCxn id="57" idx="3"/>
            <a:endCxn id="55" idx="1"/>
          </p:cNvCxnSpPr>
          <p:nvPr/>
        </p:nvCxnSpPr>
        <p:spPr>
          <a:xfrm>
            <a:off x="7540509" y="5529769"/>
            <a:ext cx="651147" cy="288646"/>
          </a:xfrm>
          <a:prstGeom prst="straightConnector1">
            <a:avLst/>
          </a:prstGeom>
          <a:ln w="25400">
            <a:solidFill>
              <a:schemeClr val="accent5">
                <a:lumMod val="5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/>
          <p:cNvCxnSpPr>
            <a:stCxn id="59" idx="3"/>
            <a:endCxn id="55" idx="0"/>
          </p:cNvCxnSpPr>
          <p:nvPr/>
        </p:nvCxnSpPr>
        <p:spPr>
          <a:xfrm>
            <a:off x="7900530" y="4956904"/>
            <a:ext cx="1558610" cy="180515"/>
          </a:xfrm>
          <a:prstGeom prst="straightConnector1">
            <a:avLst/>
          </a:prstGeom>
          <a:ln w="25400">
            <a:solidFill>
              <a:schemeClr val="accent5">
                <a:lumMod val="5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121"/>
          <p:cNvCxnSpPr>
            <a:stCxn id="56" idx="2"/>
            <a:endCxn id="55" idx="1"/>
          </p:cNvCxnSpPr>
          <p:nvPr/>
        </p:nvCxnSpPr>
        <p:spPr>
          <a:xfrm>
            <a:off x="8020755" y="5500289"/>
            <a:ext cx="170901" cy="318126"/>
          </a:xfrm>
          <a:prstGeom prst="straightConnector1">
            <a:avLst/>
          </a:prstGeom>
          <a:ln w="25400">
            <a:solidFill>
              <a:schemeClr val="accent5">
                <a:lumMod val="5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915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What:  Integrations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4696" y="2015732"/>
            <a:ext cx="5600395" cy="4149541"/>
          </a:xfrm>
        </p:spPr>
        <p:txBody>
          <a:bodyPr>
            <a:normAutofit/>
          </a:bodyPr>
          <a:lstStyle/>
          <a:p>
            <a:r>
              <a:rPr lang="en-US" dirty="0" smtClean="0"/>
              <a:t>Integration Types</a:t>
            </a:r>
          </a:p>
          <a:p>
            <a:pPr lvl="1"/>
            <a:r>
              <a:rPr lang="en-US" dirty="0" smtClean="0"/>
              <a:t>Legacy File exchange</a:t>
            </a:r>
          </a:p>
          <a:p>
            <a:pPr lvl="1"/>
            <a:r>
              <a:rPr lang="en-US" dirty="0" smtClean="0"/>
              <a:t>XML File Exchange</a:t>
            </a:r>
          </a:p>
          <a:p>
            <a:pPr lvl="1"/>
            <a:r>
              <a:rPr lang="en-US" dirty="0" smtClean="0"/>
              <a:t>API Exchange (Plug and Play</a:t>
            </a:r>
            <a:r>
              <a:rPr lang="en-US" dirty="0" smtClean="0"/>
              <a:t>)</a:t>
            </a:r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4274" y="1092107"/>
            <a:ext cx="3717830" cy="3767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4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9575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6"/>
          <p:cNvSpPr txBox="1">
            <a:spLocks/>
          </p:cNvSpPr>
          <p:nvPr/>
        </p:nvSpPr>
        <p:spPr>
          <a:xfrm>
            <a:off x="5817578" y="864867"/>
            <a:ext cx="5969976" cy="56755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03341" y="249016"/>
            <a:ext cx="9520237" cy="6318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none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More Information:</a:t>
            </a:r>
            <a:endParaRPr lang="en-US" sz="4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33901" y="1151081"/>
            <a:ext cx="11053653" cy="46597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>
              <a:spcBef>
                <a:spcPct val="20000"/>
              </a:spcBef>
              <a:defRPr/>
            </a:pPr>
            <a:r>
              <a:rPr lang="en-US" sz="2800" b="1" dirty="0" smtClean="0">
                <a:solidFill>
                  <a:srgbClr val="0D9E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TRIG Data Integration Activity</a:t>
            </a:r>
          </a:p>
          <a:p>
            <a:pPr lvl="0" algn="ctr" defTabSz="914400">
              <a:spcBef>
                <a:spcPct val="20000"/>
              </a:spcBef>
              <a:defRPr/>
            </a:pPr>
            <a:r>
              <a:rPr lang="en-US" sz="2800" b="1" dirty="0" smtClean="0">
                <a:solidFill>
                  <a:srgbClr val="0D9E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Kalamazoo RESA, Fiscal Agent</a:t>
            </a:r>
          </a:p>
          <a:p>
            <a:pPr lvl="0" algn="ctr" defTabSz="914400">
              <a:spcBef>
                <a:spcPct val="20000"/>
              </a:spcBef>
              <a:defRPr/>
            </a:pPr>
            <a:r>
              <a:rPr lang="en-US" sz="2800" dirty="0" smtClean="0">
                <a:solidFill>
                  <a:srgbClr val="0D9E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1819 E. </a:t>
            </a:r>
            <a:r>
              <a:rPr lang="en-US" sz="2800" dirty="0" err="1" smtClean="0">
                <a:solidFill>
                  <a:srgbClr val="0D9E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Milham</a:t>
            </a:r>
            <a:r>
              <a:rPr lang="en-US" sz="2800" dirty="0" smtClean="0">
                <a:solidFill>
                  <a:srgbClr val="0D9E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 Road</a:t>
            </a:r>
          </a:p>
          <a:p>
            <a:pPr lvl="0" algn="ctr" defTabSz="914400">
              <a:spcBef>
                <a:spcPct val="20000"/>
              </a:spcBef>
              <a:defRPr/>
            </a:pPr>
            <a:r>
              <a:rPr lang="en-US" sz="2800" dirty="0" smtClean="0">
                <a:solidFill>
                  <a:srgbClr val="0D9E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Portage, MI 49002</a:t>
            </a:r>
          </a:p>
          <a:p>
            <a:pPr lvl="0" defTabSz="914400">
              <a:spcBef>
                <a:spcPct val="20000"/>
              </a:spcBef>
              <a:defRPr/>
            </a:pPr>
            <a:endParaRPr lang="en-US" sz="2800" dirty="0" smtClean="0">
              <a:solidFill>
                <a:srgbClr val="0D9E00">
                  <a:lumMod val="75000"/>
                </a:srgbClr>
              </a:solidFill>
              <a:latin typeface="+mj-lt"/>
              <a:cs typeface="Aharoni" panose="02010803020104030203" pitchFamily="2" charset="-79"/>
            </a:endParaRPr>
          </a:p>
          <a:p>
            <a:pPr lvl="0" defTabSz="914400">
              <a:spcBef>
                <a:spcPct val="20000"/>
              </a:spcBef>
              <a:defRPr/>
            </a:pPr>
            <a:r>
              <a:rPr lang="en-US" sz="2800" b="1" dirty="0" smtClean="0">
                <a:solidFill>
                  <a:srgbClr val="0D9E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Don Dailey</a:t>
            </a:r>
            <a:r>
              <a:rPr lang="en-US" sz="2800" dirty="0" smtClean="0">
                <a:solidFill>
                  <a:srgbClr val="0D9E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,</a:t>
            </a:r>
            <a:r>
              <a:rPr lang="en-US" sz="2800" b="1" dirty="0" smtClean="0">
                <a:solidFill>
                  <a:srgbClr val="0D9E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 </a:t>
            </a:r>
            <a:r>
              <a:rPr lang="en-US" sz="2800" dirty="0" smtClean="0">
                <a:solidFill>
                  <a:srgbClr val="0D9E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Data Integration 		</a:t>
            </a:r>
            <a:r>
              <a:rPr lang="en-US" sz="2800" b="1" dirty="0" smtClean="0">
                <a:solidFill>
                  <a:srgbClr val="0D9E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Kevin Bullard</a:t>
            </a:r>
            <a:r>
              <a:rPr lang="en-US" sz="2800" dirty="0" smtClean="0">
                <a:solidFill>
                  <a:srgbClr val="0D9E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, Data Integration</a:t>
            </a:r>
          </a:p>
          <a:p>
            <a:pPr lvl="0" defTabSz="914400">
              <a:spcBef>
                <a:spcPct val="20000"/>
              </a:spcBef>
              <a:defRPr/>
            </a:pPr>
            <a:r>
              <a:rPr lang="en-US" sz="2800" dirty="0" smtClean="0">
                <a:solidFill>
                  <a:srgbClr val="0D9E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Project Manager				Support Manager</a:t>
            </a:r>
          </a:p>
          <a:p>
            <a:pPr lvl="0" defTabSz="914400">
              <a:spcBef>
                <a:spcPct val="20000"/>
              </a:spcBef>
              <a:defRPr/>
            </a:pPr>
            <a:r>
              <a:rPr lang="en-US" sz="2800" dirty="0" smtClean="0">
                <a:solidFill>
                  <a:srgbClr val="0D9E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Cell: 269-217-4427				Cell:  269-910-5343</a:t>
            </a:r>
          </a:p>
          <a:p>
            <a:pPr lvl="0" defTabSz="914400">
              <a:spcBef>
                <a:spcPct val="20000"/>
              </a:spcBef>
              <a:defRPr/>
            </a:pPr>
            <a:r>
              <a:rPr lang="en-US" sz="2800" dirty="0" smtClean="0">
                <a:solidFill>
                  <a:srgbClr val="7AB800">
                    <a:lumMod val="75000"/>
                  </a:srgbClr>
                </a:solidFill>
                <a:latin typeface="+mj-lt"/>
                <a:cs typeface="Aharoni" panose="02010803020104030203" pitchFamily="2" charset="-79"/>
                <a:hlinkClick r:id="rId2"/>
              </a:rPr>
              <a:t>Don.Dailey@kresa.org</a:t>
            </a:r>
            <a:r>
              <a:rPr lang="en-US" sz="2800" dirty="0" smtClean="0">
                <a:solidFill>
                  <a:srgbClr val="7AB8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 			</a:t>
            </a:r>
            <a:r>
              <a:rPr lang="en-US" sz="2800" dirty="0" smtClean="0">
                <a:solidFill>
                  <a:srgbClr val="7AB800">
                    <a:lumMod val="75000"/>
                  </a:srgbClr>
                </a:solidFill>
                <a:latin typeface="+mj-lt"/>
                <a:cs typeface="Aharoni" panose="02010803020104030203" pitchFamily="2" charset="-79"/>
                <a:hlinkClick r:id="rId3"/>
              </a:rPr>
              <a:t>Kevin.Bullard@kresa.org</a:t>
            </a:r>
            <a:r>
              <a:rPr lang="en-US" sz="2800" dirty="0" smtClean="0">
                <a:solidFill>
                  <a:srgbClr val="7AB8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603341" y="6281855"/>
            <a:ext cx="109039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http://</a:t>
            </a:r>
            <a:r>
              <a:rPr lang="en-US" sz="2400" dirty="0" smtClean="0"/>
              <a:t>22itrig.org/data-integration</a:t>
            </a:r>
            <a:r>
              <a:rPr lang="en-US" dirty="0" smtClean="0"/>
              <a:t>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3152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Implementation progress</a:t>
            </a:r>
          </a:p>
          <a:p>
            <a:r>
              <a:rPr lang="en-US" dirty="0" smtClean="0"/>
              <a:t>State reporting updates for 2016-17</a:t>
            </a:r>
          </a:p>
          <a:p>
            <a:pPr lvl="1"/>
            <a:r>
              <a:rPr lang="en-US" dirty="0" smtClean="0"/>
              <a:t>SE Issues</a:t>
            </a:r>
          </a:p>
          <a:p>
            <a:pPr lvl="1"/>
            <a:r>
              <a:rPr lang="en-US" dirty="0" smtClean="0"/>
              <a:t>New SDK</a:t>
            </a:r>
          </a:p>
          <a:p>
            <a:r>
              <a:rPr lang="en-US" dirty="0" smtClean="0"/>
              <a:t>UIC Web Service Capability</a:t>
            </a:r>
          </a:p>
          <a:p>
            <a:r>
              <a:rPr lang="en-US" dirty="0" smtClean="0"/>
              <a:t>Potential vendor role for cockpit application</a:t>
            </a:r>
          </a:p>
          <a:p>
            <a:r>
              <a:rPr lang="en-US" dirty="0" smtClean="0"/>
              <a:t>Development incentives and “Plug and Play” Integration</a:t>
            </a:r>
          </a:p>
          <a:p>
            <a:r>
              <a:rPr lang="en-US" dirty="0" err="1" smtClean="0"/>
              <a:t>Othe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2043" y="667513"/>
            <a:ext cx="6126161" cy="2015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807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Progress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5 of 6 SIS Systems Currently able to send data</a:t>
            </a:r>
          </a:p>
          <a:p>
            <a:pPr lvl="1"/>
            <a:r>
              <a:rPr lang="en-US" dirty="0" smtClean="0"/>
              <a:t>Aequitas Q/MISTAR</a:t>
            </a:r>
          </a:p>
          <a:p>
            <a:pPr lvl="1"/>
            <a:r>
              <a:rPr lang="en-US" dirty="0" smtClean="0"/>
              <a:t>Edupoint Synergy</a:t>
            </a:r>
          </a:p>
          <a:p>
            <a:pPr lvl="1"/>
            <a:r>
              <a:rPr lang="en-US" dirty="0" smtClean="0"/>
              <a:t>PowerSchool</a:t>
            </a:r>
          </a:p>
          <a:p>
            <a:pPr lvl="1"/>
            <a:r>
              <a:rPr lang="en-US" dirty="0" smtClean="0"/>
              <a:t>Skyward</a:t>
            </a:r>
          </a:p>
          <a:p>
            <a:pPr lvl="1"/>
            <a:r>
              <a:rPr lang="en-US" dirty="0" smtClean="0"/>
              <a:t>SunGard </a:t>
            </a:r>
            <a:r>
              <a:rPr lang="en-US" dirty="0" err="1" smtClean="0"/>
              <a:t>eSchoolPlus</a:t>
            </a:r>
            <a:endParaRPr lang="en-US" dirty="0" smtClean="0"/>
          </a:p>
          <a:p>
            <a:r>
              <a:rPr lang="en-US" dirty="0" smtClean="0"/>
              <a:t>Infinite Campus development has begun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4196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Progress</a:t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68437"/>
              </p:ext>
            </p:extLst>
          </p:nvPr>
        </p:nvGraphicFramePr>
        <p:xfrm>
          <a:off x="1534696" y="1981200"/>
          <a:ext cx="9520158" cy="3873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60079">
                  <a:extLst>
                    <a:ext uri="{9D8B030D-6E8A-4147-A177-3AD203B41FA5}">
                      <a16:colId xmlns:a16="http://schemas.microsoft.com/office/drawing/2014/main" val="3758800953"/>
                    </a:ext>
                  </a:extLst>
                </a:gridCol>
                <a:gridCol w="4760079">
                  <a:extLst>
                    <a:ext uri="{9D8B030D-6E8A-4147-A177-3AD203B41FA5}">
                      <a16:colId xmlns:a16="http://schemas.microsoft.com/office/drawing/2014/main" val="2889242014"/>
                    </a:ext>
                  </a:extLst>
                </a:gridCol>
              </a:tblGrid>
              <a:tr h="484211">
                <a:tc>
                  <a:txBody>
                    <a:bodyPr/>
                    <a:lstStyle/>
                    <a:p>
                      <a:r>
                        <a:rPr lang="en-US" dirty="0" smtClean="0"/>
                        <a:t>Item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#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3530490"/>
                  </a:ext>
                </a:extLst>
              </a:tr>
              <a:tr h="484211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Signed up or e-signed agreement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279 </a:t>
                      </a:r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Districts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395619"/>
                  </a:ext>
                </a:extLst>
              </a:tr>
              <a:tr h="484211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Signed but not capable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12 Districts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6027063"/>
                  </a:ext>
                </a:extLst>
              </a:tr>
              <a:tr h="484211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Districts that are</a:t>
                      </a:r>
                      <a:r>
                        <a:rPr lang="en-US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capable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267 </a:t>
                      </a:r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Districts (</a:t>
                      </a:r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29.9%)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1108347"/>
                  </a:ext>
                </a:extLst>
              </a:tr>
              <a:tr h="484211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Students represented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639,327  </a:t>
                      </a:r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</a:t>
                      </a:r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43.1%)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653599"/>
                  </a:ext>
                </a:extLst>
              </a:tr>
              <a:tr h="484211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Schools represented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1,549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801963"/>
                  </a:ext>
                </a:extLst>
              </a:tr>
              <a:tr h="484211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Districts provisioned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121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2606399"/>
                  </a:ext>
                </a:extLst>
              </a:tr>
              <a:tr h="484211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Districts live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60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2249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606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Reporting 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 version of mappings</a:t>
            </a:r>
          </a:p>
          <a:p>
            <a:pPr lvl="1"/>
            <a:r>
              <a:rPr lang="en-US" dirty="0" smtClean="0"/>
              <a:t>Mappings by Ed-Fi Component</a:t>
            </a:r>
          </a:p>
          <a:p>
            <a:pPr lvl="1"/>
            <a:r>
              <a:rPr lang="en-US" dirty="0" smtClean="0">
                <a:hlinkClick r:id="rId2"/>
              </a:rPr>
              <a:t>Mappings by CEPI Component</a:t>
            </a:r>
            <a:endParaRPr lang="en-US" dirty="0" smtClean="0"/>
          </a:p>
          <a:p>
            <a:r>
              <a:rPr lang="en-US" dirty="0" smtClean="0"/>
              <a:t>Revised SDK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072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Reporting – Student, Staff, and Education Organization Codes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Student – </a:t>
            </a:r>
            <a:r>
              <a:rPr lang="en-US" dirty="0" err="1" smtClean="0"/>
              <a:t>StudentUniqueId</a:t>
            </a:r>
            <a:r>
              <a:rPr lang="en-US" dirty="0" smtClean="0"/>
              <a:t> often used for UIC</a:t>
            </a:r>
          </a:p>
          <a:p>
            <a:pPr lvl="1"/>
            <a:r>
              <a:rPr lang="en-US" dirty="0" err="1" smtClean="0"/>
              <a:t>IdentificationCodes</a:t>
            </a:r>
            <a:r>
              <a:rPr lang="en-US" dirty="0" smtClean="0"/>
              <a:t> should include both “State” and “District” student codes</a:t>
            </a:r>
          </a:p>
          <a:p>
            <a:r>
              <a:rPr lang="en-US" dirty="0" smtClean="0"/>
              <a:t>Staff – </a:t>
            </a:r>
            <a:r>
              <a:rPr lang="en-US" dirty="0" err="1" smtClean="0"/>
              <a:t>StaffUniqueId</a:t>
            </a:r>
            <a:r>
              <a:rPr lang="en-US" dirty="0" smtClean="0"/>
              <a:t> often used for PIC</a:t>
            </a:r>
          </a:p>
          <a:p>
            <a:pPr lvl="1"/>
            <a:r>
              <a:rPr lang="en-US" dirty="0" err="1" smtClean="0"/>
              <a:t>IdentificationCodes</a:t>
            </a:r>
            <a:r>
              <a:rPr lang="en-US" dirty="0" smtClean="0"/>
              <a:t> should </a:t>
            </a:r>
            <a:r>
              <a:rPr lang="en-US" dirty="0"/>
              <a:t>include both “State” and “District” student </a:t>
            </a:r>
            <a:r>
              <a:rPr lang="en-US" dirty="0" smtClean="0"/>
              <a:t>codes</a:t>
            </a:r>
          </a:p>
          <a:p>
            <a:r>
              <a:rPr lang="en-US" dirty="0" smtClean="0"/>
              <a:t>Education Organization Codes – </a:t>
            </a:r>
            <a:r>
              <a:rPr lang="en-US" dirty="0" err="1" smtClean="0"/>
              <a:t>SchoolId</a:t>
            </a:r>
            <a:r>
              <a:rPr lang="en-US" dirty="0" smtClean="0"/>
              <a:t> or </a:t>
            </a:r>
            <a:r>
              <a:rPr lang="en-US" dirty="0" err="1" smtClean="0"/>
              <a:t>EducationOrganizationID</a:t>
            </a:r>
            <a:r>
              <a:rPr lang="en-US" dirty="0" smtClean="0"/>
              <a:t> is usually state building code</a:t>
            </a:r>
          </a:p>
          <a:p>
            <a:pPr lvl="1"/>
            <a:r>
              <a:rPr lang="en-US" dirty="0" err="1" smtClean="0"/>
              <a:t>IdentificationCodes</a:t>
            </a:r>
            <a:r>
              <a:rPr lang="en-US" dirty="0" smtClean="0"/>
              <a:t> should include at least “State” building codes</a:t>
            </a:r>
          </a:p>
          <a:p>
            <a:r>
              <a:rPr lang="en-US" dirty="0" smtClean="0"/>
              <a:t>Impact of changing student or staff codes – duplication that requires cleanup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99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UIC Request 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Ability to use Ed-Fi API to request UICs</a:t>
            </a:r>
          </a:p>
          <a:p>
            <a:r>
              <a:rPr lang="en-US" dirty="0" smtClean="0"/>
              <a:t>Demo by DLP</a:t>
            </a:r>
          </a:p>
          <a:p>
            <a:r>
              <a:rPr lang="en-US" dirty="0" smtClean="0"/>
              <a:t>How soon do SIS vendors anticipate using this?</a:t>
            </a:r>
          </a:p>
          <a:p>
            <a:r>
              <a:rPr lang="en-US" dirty="0" smtClean="0"/>
              <a:t>Are there other non-SIS vendors who might use this?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54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Vendor role in cockpit 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Quick demo of cockpit</a:t>
            </a:r>
          </a:p>
          <a:p>
            <a:r>
              <a:rPr lang="en-US" dirty="0" smtClean="0"/>
              <a:t>One issue is to get key and secret info securely to vendors</a:t>
            </a:r>
          </a:p>
          <a:p>
            <a:r>
              <a:rPr lang="en-US" dirty="0" smtClean="0"/>
              <a:t>Management and view of other vendor specific items</a:t>
            </a:r>
          </a:p>
        </p:txBody>
      </p:sp>
    </p:spTree>
    <p:extLst>
      <p:ext uri="{BB962C8B-B14F-4D97-AF65-F5344CB8AC3E}">
        <p14:creationId xmlns:p14="http://schemas.microsoft.com/office/powerpoint/2010/main" val="1407338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 incentives and “Plug and Play” Integration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Goal is to integrate all of top systems used in Michigan to address district data challenges</a:t>
            </a:r>
          </a:p>
          <a:p>
            <a:r>
              <a:rPr lang="en-US" dirty="0" smtClean="0"/>
              <a:t>Incentives offered to top 3 systems in each category (Alert, Data Warehouse, Food Service,  Learning Management, Library, Special Education, Transportation)</a:t>
            </a:r>
          </a:p>
          <a:p>
            <a:r>
              <a:rPr lang="en-US" dirty="0" smtClean="0"/>
              <a:t>Incentives offered to top 10 assessment systems</a:t>
            </a:r>
          </a:p>
          <a:p>
            <a:r>
              <a:rPr lang="en-US" dirty="0" smtClean="0"/>
              <a:t>Vendors integrated with data hubs are authorized to use the logos below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15" y="4981954"/>
            <a:ext cx="4492761" cy="152095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795" y="4981953"/>
            <a:ext cx="4492761" cy="1520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06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EDEBE7"/>
      </a:lt2>
      <a:accent1>
        <a:srgbClr val="5FA534"/>
      </a:accent1>
      <a:accent2>
        <a:srgbClr val="DCAB34"/>
      </a:accent2>
      <a:accent3>
        <a:srgbClr val="D26D23"/>
      </a:accent3>
      <a:accent4>
        <a:srgbClr val="972323"/>
      </a:accent4>
      <a:accent5>
        <a:srgbClr val="236797"/>
      </a:accent5>
      <a:accent6>
        <a:srgbClr val="2FB6C6"/>
      </a:accent6>
      <a:hlink>
        <a:srgbClr val="8FC639"/>
      </a:hlink>
      <a:folHlink>
        <a:srgbClr val="E7C2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AC464412-510E-4F2B-8947-A0DDBD02899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TM10001114[[fn=Gallery]]</Template>
  <TotalTime>47142</TotalTime>
  <Words>590</Words>
  <Application>Microsoft Office PowerPoint</Application>
  <PresentationFormat>Widescreen</PresentationFormat>
  <Paragraphs>157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Aharoni</vt:lpstr>
      <vt:lpstr>Arial</vt:lpstr>
      <vt:lpstr>Calibri</vt:lpstr>
      <vt:lpstr>Gallery</vt:lpstr>
      <vt:lpstr>Michigan Data Hub Vendor Update </vt:lpstr>
      <vt:lpstr>Agenda</vt:lpstr>
      <vt:lpstr>Implementation Progress</vt:lpstr>
      <vt:lpstr>Implementation Progress </vt:lpstr>
      <vt:lpstr>State Reporting Updates</vt:lpstr>
      <vt:lpstr>State Reporting – Student, Staff, and Education Organization Codes</vt:lpstr>
      <vt:lpstr>UIC Request Processing</vt:lpstr>
      <vt:lpstr>Vendor role in cockpit application</vt:lpstr>
      <vt:lpstr>Development incentives and “Plug and Play” Integration</vt:lpstr>
      <vt:lpstr>District Data Challenges</vt:lpstr>
      <vt:lpstr> Proliferation of  SIS Systems 2013-14</vt:lpstr>
      <vt:lpstr>ROI Study Results:  Integration Needs </vt:lpstr>
      <vt:lpstr>The Data Hubs Can save MI Districts over $56M per year </vt:lpstr>
      <vt:lpstr>How can we achieve this level of annual savings?</vt:lpstr>
      <vt:lpstr>PowerPoint Presentation</vt:lpstr>
      <vt:lpstr>Data Hubs align to TRIG Regions </vt:lpstr>
      <vt:lpstr>What:  Integrations </vt:lpstr>
      <vt:lpstr>Other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TRIG</dc:title>
  <dc:creator>Summer Franck</dc:creator>
  <cp:lastModifiedBy>Don Dailey</cp:lastModifiedBy>
  <cp:revision>198</cp:revision>
  <dcterms:created xsi:type="dcterms:W3CDTF">2016-08-03T16:36:17Z</dcterms:created>
  <dcterms:modified xsi:type="dcterms:W3CDTF">2017-01-24T16:25:58Z</dcterms:modified>
</cp:coreProperties>
</file>